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0.jpg" ContentType="image/jpeg"/>
  <Override PartName="/ppt/media/image21.jpg" ContentType="image/jpeg"/>
  <Override PartName="/ppt/notesSlides/notesSlide1.xml" ContentType="application/vnd.openxmlformats-officedocument.presentationml.notesSlide+xml"/>
  <Override PartName="/ppt/media/image24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5" r:id="rId5"/>
  </p:sldMasterIdLst>
  <p:notesMasterIdLst>
    <p:notesMasterId r:id="rId16"/>
  </p:notesMasterIdLst>
  <p:sldIdLst>
    <p:sldId id="256" r:id="rId6"/>
    <p:sldId id="271" r:id="rId7"/>
    <p:sldId id="276" r:id="rId8"/>
    <p:sldId id="274" r:id="rId9"/>
    <p:sldId id="272" r:id="rId10"/>
    <p:sldId id="278" r:id="rId11"/>
    <p:sldId id="275" r:id="rId12"/>
    <p:sldId id="279" r:id="rId13"/>
    <p:sldId id="277" r:id="rId14"/>
    <p:sldId id="280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04B"/>
    <a:srgbClr val="005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E9F34-B891-4162-8C03-83F471F76048}" v="12" dt="2023-12-04T08:14:06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E4D1A-04BD-C641-9499-3D8E00A015E9}" type="datetimeFigureOut">
              <a:rPr lang="fi-FI" smtClean="0"/>
              <a:t>19.12.2023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DA67C-5201-BB44-9041-FA521B0921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77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atalousmuovienkierratys.fi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>
                <a:hlinkClick r:id="rId3"/>
              </a:rPr>
              <a:t>Suomen Maatalousmuovien Kierrätys Oy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DA67C-5201-BB44-9041-FA521B0921E3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725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pinkit element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149" y="2921553"/>
            <a:ext cx="58411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24" name="Tekstin paikkamerkki 2">
            <a:extLst>
              <a:ext uri="{FF2B5EF4-FFF2-40B4-BE49-F238E27FC236}">
                <a16:creationId xmlns:a16="http://schemas.microsoft.com/office/drawing/2014/main" id="{F90B7C52-D3D4-3342-BC45-8BF2A7CB7BF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77149" y="3705783"/>
            <a:ext cx="5841152" cy="8545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/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13716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4pPr>
            <a:lvl5pPr marL="18288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9C661-85FC-2C46-B6C7-3C02B0141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2" r="11764" b="4762"/>
          <a:stretch/>
        </p:blipFill>
        <p:spPr>
          <a:xfrm>
            <a:off x="7982519" y="0"/>
            <a:ext cx="4209482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EE14A13-5EB7-0947-9E1C-749F46F79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149" y="1097081"/>
            <a:ext cx="5841152" cy="1325563"/>
          </a:xfrm>
          <a:prstGeom prst="rect">
            <a:avLst/>
          </a:prstGeom>
        </p:spPr>
        <p:txBody>
          <a:bodyPr/>
          <a:lstStyle>
            <a:lvl1pPr algn="l">
              <a:defRPr sz="58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DBAB4220-BC14-AA97-1A69-D82844455C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" y="5759073"/>
            <a:ext cx="2954314" cy="80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8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kautettu sisältödia 2 vihreä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9">
            <a:extLst>
              <a:ext uri="{FF2B5EF4-FFF2-40B4-BE49-F238E27FC236}">
                <a16:creationId xmlns:a16="http://schemas.microsoft.com/office/drawing/2014/main" id="{F5C230DF-81C0-7B4D-818E-B322AA1F2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5057" y="414067"/>
            <a:ext cx="11455879" cy="6090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FE349-2197-8C4D-B828-C36B5DFA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65" y="906356"/>
            <a:ext cx="10511286" cy="818927"/>
          </a:xfrm>
          <a:prstGeom prst="rect">
            <a:avLst/>
          </a:prstGeom>
        </p:spPr>
        <p:txBody>
          <a:bodyPr/>
          <a:lstStyle>
            <a:lvl1pPr>
              <a:defRPr sz="5400" b="1" i="0" baseline="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1C406-DC64-DB46-A3A3-7FF97868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101" y="5926762"/>
            <a:ext cx="1453952" cy="404664"/>
          </a:xfrm>
        </p:spPr>
        <p:txBody>
          <a:bodyPr/>
          <a:lstStyle/>
          <a:p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A3D7A-E702-484C-AE34-D3F55E78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2061" y="5926762"/>
            <a:ext cx="5570240" cy="40466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065" y="1738262"/>
            <a:ext cx="10511286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9F37ACCC-1AD2-894A-B6CB-EDDCA451677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50" y="2602513"/>
            <a:ext cx="10514802" cy="28031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93115898-8728-EB98-3DEC-7E7F60C110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726" y="5694160"/>
            <a:ext cx="2380495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n paikkamerkki 2"/>
          <p:cNvSpPr>
            <a:spLocks noGrp="1"/>
          </p:cNvSpPr>
          <p:nvPr>
            <p:ph type="body" idx="10"/>
          </p:nvPr>
        </p:nvSpPr>
        <p:spPr>
          <a:xfrm>
            <a:off x="803055" y="2471099"/>
            <a:ext cx="10512645" cy="32947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Alaotsikko 2"/>
          <p:cNvSpPr>
            <a:spLocks noGrp="1"/>
          </p:cNvSpPr>
          <p:nvPr>
            <p:ph type="subTitle" idx="1"/>
          </p:nvPr>
        </p:nvSpPr>
        <p:spPr>
          <a:xfrm>
            <a:off x="803055" y="1586260"/>
            <a:ext cx="10512645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803055" y="734521"/>
            <a:ext cx="10512645" cy="792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283D7883-CE26-A84C-8BC9-C8CCFC3F0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355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Alatunnisteen paikkamerkki 4">
            <a:extLst>
              <a:ext uri="{FF2B5EF4-FFF2-40B4-BE49-F238E27FC236}">
                <a16:creationId xmlns:a16="http://schemas.microsoft.com/office/drawing/2014/main" id="{CA4EC108-BA92-6442-8755-E117D714B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315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616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2"/>
          <p:cNvSpPr>
            <a:spLocks noGrp="1"/>
          </p:cNvSpPr>
          <p:nvPr>
            <p:ph type="body" idx="10"/>
          </p:nvPr>
        </p:nvSpPr>
        <p:spPr>
          <a:xfrm>
            <a:off x="815412" y="1797968"/>
            <a:ext cx="10512988" cy="39678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Otsikko 1"/>
          <p:cNvSpPr>
            <a:spLocks noGrp="1"/>
          </p:cNvSpPr>
          <p:nvPr>
            <p:ph type="ctrTitle"/>
          </p:nvPr>
        </p:nvSpPr>
        <p:spPr>
          <a:xfrm>
            <a:off x="803055" y="745087"/>
            <a:ext cx="10525316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E24697D7-EBCE-E441-8DE0-59AA8587F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054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0" name="Alatunnisteen paikkamerkki 4">
            <a:extLst>
              <a:ext uri="{FF2B5EF4-FFF2-40B4-BE49-F238E27FC236}">
                <a16:creationId xmlns:a16="http://schemas.microsoft.com/office/drawing/2014/main" id="{DBFCED60-2B25-614B-8139-3642749E4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9014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5789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bullet-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2"/>
          <p:cNvSpPr>
            <a:spLocks noGrp="1"/>
          </p:cNvSpPr>
          <p:nvPr>
            <p:ph idx="1"/>
          </p:nvPr>
        </p:nvSpPr>
        <p:spPr bwMode="auto">
          <a:xfrm>
            <a:off x="803056" y="2471440"/>
            <a:ext cx="10512644" cy="32308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AF145E5D-E5AC-6746-8C43-54171074E2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03055" y="1611660"/>
            <a:ext cx="10512645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A816A9B5-5722-4444-8409-AD6530953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055" y="759921"/>
            <a:ext cx="10512645" cy="792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Päivämäärän paikkamerkki 3">
            <a:extLst>
              <a:ext uri="{FF2B5EF4-FFF2-40B4-BE49-F238E27FC236}">
                <a16:creationId xmlns:a16="http://schemas.microsoft.com/office/drawing/2014/main" id="{AB9D5E66-12AA-D144-A1C7-B039E5725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055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B5915956-69E9-1F44-94B4-13F0249DA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9015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553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6179410" y="2331740"/>
            <a:ext cx="5123590" cy="34594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792122" y="2331740"/>
            <a:ext cx="5092659" cy="34594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Alaotsikko 2">
            <a:extLst>
              <a:ext uri="{FF2B5EF4-FFF2-40B4-BE49-F238E27FC236}">
                <a16:creationId xmlns:a16="http://schemas.microsoft.com/office/drawing/2014/main" id="{D3B85546-B3F2-7241-A601-16265374137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03055" y="1611660"/>
            <a:ext cx="10499945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50BF326E-66F7-3748-B519-45FEFCD2D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055" y="759921"/>
            <a:ext cx="10499945" cy="792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7" name="Päivämäärän paikkamerkki 3">
            <a:extLst>
              <a:ext uri="{FF2B5EF4-FFF2-40B4-BE49-F238E27FC236}">
                <a16:creationId xmlns:a16="http://schemas.microsoft.com/office/drawing/2014/main" id="{E0F015C5-516E-6B40-9FBA-B8C6F1D6D58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03055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8" name="Alatunnisteen paikkamerkki 4">
            <a:extLst>
              <a:ext uri="{FF2B5EF4-FFF2-40B4-BE49-F238E27FC236}">
                <a16:creationId xmlns:a16="http://schemas.microsoft.com/office/drawing/2014/main" id="{4F144793-6417-3A42-AEF0-3E329877F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9015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232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/kaaviodia 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5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947A47B5-CADB-C112-70DC-5B4B61957A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10" y="4795520"/>
            <a:ext cx="3542378" cy="96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37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Custom Layout">
    <p:bg>
      <p:bgPr>
        <a:gradFill>
          <a:gsLst>
            <a:gs pos="0">
              <a:schemeClr val="tx1"/>
            </a:gs>
            <a:gs pos="41000">
              <a:schemeClr val="tx1"/>
            </a:gs>
            <a:gs pos="83000">
              <a:schemeClr val="accent1"/>
            </a:gs>
            <a:gs pos="99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9">
            <a:extLst>
              <a:ext uri="{FF2B5EF4-FFF2-40B4-BE49-F238E27FC236}">
                <a16:creationId xmlns:a16="http://schemas.microsoft.com/office/drawing/2014/main" id="{F5C230DF-81C0-7B4D-818E-B322AA1F2AD4}"/>
              </a:ext>
            </a:extLst>
          </p:cNvPr>
          <p:cNvSpPr/>
          <p:nvPr/>
        </p:nvSpPr>
        <p:spPr>
          <a:xfrm>
            <a:off x="345058" y="414067"/>
            <a:ext cx="11455879" cy="6090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FE349-2197-8C4D-B828-C36B5DFA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66" y="906358"/>
            <a:ext cx="10511287" cy="818927"/>
          </a:xfrm>
          <a:prstGeom prst="rect">
            <a:avLst/>
          </a:prstGeom>
        </p:spPr>
        <p:txBody>
          <a:bodyPr/>
          <a:lstStyle>
            <a:lvl1pPr>
              <a:defRPr sz="4050" b="1" i="0" baseline="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1C406-DC64-DB46-A3A3-7FF97868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101" y="5926762"/>
            <a:ext cx="1453952" cy="404664"/>
          </a:xfrm>
        </p:spPr>
        <p:txBody>
          <a:bodyPr/>
          <a:lstStyle/>
          <a:p>
            <a:fld id="{C0EB3124-808D-4EC3-97AE-65E35CBE604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A3D7A-E702-484C-AE34-D3F55E78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2061" y="5926762"/>
            <a:ext cx="5570240" cy="404664"/>
          </a:xfrm>
        </p:spPr>
        <p:txBody>
          <a:bodyPr/>
          <a:lstStyle/>
          <a:p>
            <a:endParaRPr lang="en-GB"/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066" y="1738262"/>
            <a:ext cx="10511287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9F37ACCC-1AD2-894A-B6CB-EDDCA451677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49" y="2602513"/>
            <a:ext cx="10514803" cy="28031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14313" indent="-214313">
              <a:buFont typeface="Arial"/>
              <a:buChar char="•"/>
              <a:defRPr sz="1650">
                <a:solidFill>
                  <a:schemeClr val="tx2"/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2pPr>
            <a:lvl3pPr marL="900113" indent="-214313">
              <a:buFont typeface="Arial" panose="020B0604020202020204" pitchFamily="34" charset="0"/>
              <a:buChar char="•"/>
              <a:defRPr sz="1350">
                <a:solidFill>
                  <a:schemeClr val="tx2"/>
                </a:solidFill>
              </a:defRPr>
            </a:lvl3pPr>
            <a:lvl4pPr marL="1243013" marR="0" indent="-214313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tx2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 sz="1050">
                <a:solidFill>
                  <a:schemeClr val="tx2"/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8A8063F-7A17-E847-82FE-D6CC314F76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702" y="5694902"/>
            <a:ext cx="1273047" cy="6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03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Custom Layout">
    <p:bg>
      <p:bgPr>
        <a:gradFill>
          <a:gsLst>
            <a:gs pos="0">
              <a:schemeClr val="tx1"/>
            </a:gs>
            <a:gs pos="41000">
              <a:schemeClr val="tx1"/>
            </a:gs>
            <a:gs pos="83000">
              <a:schemeClr val="accent3"/>
            </a:gs>
            <a:gs pos="99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9">
            <a:extLst>
              <a:ext uri="{FF2B5EF4-FFF2-40B4-BE49-F238E27FC236}">
                <a16:creationId xmlns:a16="http://schemas.microsoft.com/office/drawing/2014/main" id="{F5C230DF-81C0-7B4D-818E-B322AA1F2AD4}"/>
              </a:ext>
            </a:extLst>
          </p:cNvPr>
          <p:cNvSpPr/>
          <p:nvPr/>
        </p:nvSpPr>
        <p:spPr>
          <a:xfrm>
            <a:off x="345058" y="414067"/>
            <a:ext cx="11455879" cy="6090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FE349-2197-8C4D-B828-C36B5DFA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66" y="906358"/>
            <a:ext cx="10511287" cy="818927"/>
          </a:xfrm>
          <a:prstGeom prst="rect">
            <a:avLst/>
          </a:prstGeom>
        </p:spPr>
        <p:txBody>
          <a:bodyPr/>
          <a:lstStyle>
            <a:lvl1pPr>
              <a:defRPr sz="4050" b="1" i="0" baseline="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1C406-DC64-DB46-A3A3-7FF97868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101" y="5926762"/>
            <a:ext cx="1453952" cy="404664"/>
          </a:xfrm>
        </p:spPr>
        <p:txBody>
          <a:bodyPr/>
          <a:lstStyle/>
          <a:p>
            <a:fld id="{C0EB3124-808D-4EC3-97AE-65E35CBE604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A3D7A-E702-484C-AE34-D3F55E78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2061" y="5926762"/>
            <a:ext cx="5570240" cy="404664"/>
          </a:xfrm>
        </p:spPr>
        <p:txBody>
          <a:bodyPr/>
          <a:lstStyle/>
          <a:p>
            <a:endParaRPr lang="en-GB"/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066" y="1738262"/>
            <a:ext cx="10511287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9F37ACCC-1AD2-894A-B6CB-EDDCA451677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49" y="2615213"/>
            <a:ext cx="10514803" cy="28031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14313" indent="-214313">
              <a:buFont typeface="Arial"/>
              <a:buChar char="•"/>
              <a:defRPr sz="1650">
                <a:solidFill>
                  <a:schemeClr val="tx2"/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2pPr>
            <a:lvl3pPr marL="900113" indent="-214313">
              <a:buFont typeface="Arial" panose="020B0604020202020204" pitchFamily="34" charset="0"/>
              <a:buChar char="•"/>
              <a:defRPr sz="1350">
                <a:solidFill>
                  <a:schemeClr val="tx2"/>
                </a:solidFill>
              </a:defRPr>
            </a:lvl3pPr>
            <a:lvl4pPr marL="1243013" marR="0" indent="-214313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tx2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 sz="1050">
                <a:solidFill>
                  <a:schemeClr val="tx2"/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01650AF-5566-7C4B-8FD1-C7AB19C63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702" y="5694902"/>
            <a:ext cx="1273047" cy="6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13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0D004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73895" y="1717294"/>
            <a:ext cx="472186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D004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90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sinipinkki">
    <p:bg>
      <p:bgPr>
        <a:gradFill flip="none" rotWithShape="1">
          <a:gsLst>
            <a:gs pos="0">
              <a:schemeClr val="tx1"/>
            </a:gs>
            <a:gs pos="40000">
              <a:schemeClr val="tx1"/>
            </a:gs>
            <a:gs pos="83000">
              <a:schemeClr val="accent1"/>
            </a:gs>
            <a:gs pos="99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E349-2197-8C4D-B828-C36B5DFA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574" y="1348535"/>
            <a:ext cx="9520686" cy="1325563"/>
          </a:xfrm>
          <a:prstGeom prst="rect">
            <a:avLst/>
          </a:prstGeom>
        </p:spPr>
        <p:txBody>
          <a:bodyPr/>
          <a:lstStyle>
            <a:lvl1pPr algn="ctr">
              <a:defRPr sz="74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0574" y="3693707"/>
            <a:ext cx="9520686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24" name="Tekstin paikkamerkki 2">
            <a:extLst>
              <a:ext uri="{FF2B5EF4-FFF2-40B4-BE49-F238E27FC236}">
                <a16:creationId xmlns:a16="http://schemas.microsoft.com/office/drawing/2014/main" id="{F90B7C52-D3D4-3342-BC45-8BF2A7CB7BF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210574" y="4847399"/>
            <a:ext cx="9520686" cy="8545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Font typeface="Arial"/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13716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4pPr>
            <a:lvl5pPr marL="18288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FFCD67BF-23A0-8023-3C4D-555F91971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" y="5759073"/>
            <a:ext cx="2954314" cy="80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00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45440" y="414528"/>
            <a:ext cx="11457093" cy="6090285"/>
          </a:xfrm>
          <a:custGeom>
            <a:avLst/>
            <a:gdLst/>
            <a:ahLst/>
            <a:cxnLst/>
            <a:rect l="l" t="t" r="r" b="b"/>
            <a:pathLst>
              <a:path w="8592820" h="6090284">
                <a:moveTo>
                  <a:pt x="8592312" y="0"/>
                </a:moveTo>
                <a:lnTo>
                  <a:pt x="0" y="0"/>
                </a:lnTo>
                <a:lnTo>
                  <a:pt x="0" y="6089904"/>
                </a:lnTo>
                <a:lnTo>
                  <a:pt x="8592312" y="6089904"/>
                </a:lnTo>
                <a:lnTo>
                  <a:pt x="85923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98175" y="5693664"/>
            <a:ext cx="1276096" cy="63703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4961" y="1298447"/>
            <a:ext cx="8814815" cy="373380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8014208" y="1557528"/>
            <a:ext cx="3269827" cy="2734945"/>
          </a:xfrm>
          <a:custGeom>
            <a:avLst/>
            <a:gdLst/>
            <a:ahLst/>
            <a:cxnLst/>
            <a:rect l="l" t="t" r="r" b="b"/>
            <a:pathLst>
              <a:path w="2452370" h="2734945">
                <a:moveTo>
                  <a:pt x="2452370" y="1218438"/>
                </a:moveTo>
                <a:lnTo>
                  <a:pt x="143764" y="29324"/>
                </a:lnTo>
                <a:lnTo>
                  <a:pt x="146761" y="23495"/>
                </a:lnTo>
                <a:lnTo>
                  <a:pt x="158369" y="1016"/>
                </a:lnTo>
                <a:lnTo>
                  <a:pt x="73152" y="0"/>
                </a:lnTo>
                <a:lnTo>
                  <a:pt x="123444" y="68707"/>
                </a:lnTo>
                <a:lnTo>
                  <a:pt x="137998" y="40474"/>
                </a:lnTo>
                <a:lnTo>
                  <a:pt x="2434183" y="1223391"/>
                </a:lnTo>
                <a:lnTo>
                  <a:pt x="61518" y="2689009"/>
                </a:lnTo>
                <a:lnTo>
                  <a:pt x="44831" y="2661920"/>
                </a:lnTo>
                <a:lnTo>
                  <a:pt x="0" y="2734437"/>
                </a:lnTo>
                <a:lnTo>
                  <a:pt x="84836" y="2726817"/>
                </a:lnTo>
                <a:lnTo>
                  <a:pt x="72301" y="2706497"/>
                </a:lnTo>
                <a:lnTo>
                  <a:pt x="68199" y="2699829"/>
                </a:lnTo>
                <a:lnTo>
                  <a:pt x="2451608" y="1227709"/>
                </a:lnTo>
                <a:lnTo>
                  <a:pt x="2449411" y="1224153"/>
                </a:lnTo>
                <a:lnTo>
                  <a:pt x="2452370" y="1218438"/>
                </a:lnTo>
                <a:close/>
              </a:path>
            </a:pathLst>
          </a:custGeom>
          <a:solidFill>
            <a:srgbClr val="E1056D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895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0D004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2071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Custom Layout">
    <p:bg>
      <p:bgPr>
        <a:gradFill flip="none" rotWithShape="1">
          <a:gsLst>
            <a:gs pos="0">
              <a:schemeClr val="tx1"/>
            </a:gs>
            <a:gs pos="40000">
              <a:schemeClr val="tx1"/>
            </a:gs>
            <a:gs pos="83000">
              <a:schemeClr val="accent1"/>
            </a:gs>
            <a:gs pos="99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E349-2197-8C4D-B828-C36B5DFA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574" y="1348536"/>
            <a:ext cx="9520687" cy="1325563"/>
          </a:xfrm>
          <a:prstGeom prst="rect">
            <a:avLst/>
          </a:prstGeom>
        </p:spPr>
        <p:txBody>
          <a:bodyPr/>
          <a:lstStyle>
            <a:lvl1pPr algn="ctr">
              <a:defRPr sz="555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0574" y="3693707"/>
            <a:ext cx="9520687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24" name="Tekstin paikkamerkki 2">
            <a:extLst>
              <a:ext uri="{FF2B5EF4-FFF2-40B4-BE49-F238E27FC236}">
                <a16:creationId xmlns:a16="http://schemas.microsoft.com/office/drawing/2014/main" id="{F90B7C52-D3D4-3342-BC45-8BF2A7CB7BF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210574" y="4847399"/>
            <a:ext cx="9520687" cy="8545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Font typeface="Arial"/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2pPr>
            <a:lvl3pPr marL="685800" indent="0" algn="ctr"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1028700" marR="0" indent="0" algn="ctr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4pPr>
            <a:lvl5pPr marL="1371600" indent="0" algn="ctr"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71F97DD-0BDA-774B-8B17-636487A9D7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427" y="5874577"/>
            <a:ext cx="1543399" cy="7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9">
            <a:extLst>
              <a:ext uri="{FF2B5EF4-FFF2-40B4-BE49-F238E27FC236}">
                <a16:creationId xmlns:a16="http://schemas.microsoft.com/office/drawing/2014/main" id="{F5C230DF-81C0-7B4D-818E-B322AA1F2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5057" y="414067"/>
            <a:ext cx="11455879" cy="6090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FE349-2197-8C4D-B828-C36B5DFA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65" y="906356"/>
            <a:ext cx="10511286" cy="818927"/>
          </a:xfrm>
          <a:prstGeom prst="rect">
            <a:avLst/>
          </a:prstGeom>
        </p:spPr>
        <p:txBody>
          <a:bodyPr/>
          <a:lstStyle>
            <a:lvl1pPr>
              <a:defRPr sz="5400" b="1" i="0" baseline="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1C406-DC64-DB46-A3A3-7FF97868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101" y="5926762"/>
            <a:ext cx="1453952" cy="404664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A3D7A-E702-484C-AE34-D3F55E78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2061" y="5926762"/>
            <a:ext cx="5570240" cy="404664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065" y="1738262"/>
            <a:ext cx="10511286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9F37ACCC-1AD2-894A-B6CB-EDDCA451677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50" y="2589813"/>
            <a:ext cx="10514802" cy="28031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0" name="Picture 3" descr="JAMK logo">
            <a:extLst>
              <a:ext uri="{FF2B5EF4-FFF2-40B4-BE49-F238E27FC236}">
                <a16:creationId xmlns:a16="http://schemas.microsoft.com/office/drawing/2014/main" id="{EC307230-6FA4-424E-BFCD-A7155CCA9A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700" y="5694902"/>
            <a:ext cx="1273047" cy="6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69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E349-2197-8C4D-B828-C36B5DFA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149" y="1097081"/>
            <a:ext cx="5841152" cy="1325563"/>
          </a:xfrm>
          <a:prstGeom prst="rect">
            <a:avLst/>
          </a:prstGeom>
        </p:spPr>
        <p:txBody>
          <a:bodyPr/>
          <a:lstStyle>
            <a:lvl1pPr algn="l">
              <a:defRPr sz="58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149" y="2921553"/>
            <a:ext cx="58411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24" name="Tekstin paikkamerkki 2">
            <a:extLst>
              <a:ext uri="{FF2B5EF4-FFF2-40B4-BE49-F238E27FC236}">
                <a16:creationId xmlns:a16="http://schemas.microsoft.com/office/drawing/2014/main" id="{F90B7C52-D3D4-3342-BC45-8BF2A7CB7BF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77149" y="3705783"/>
            <a:ext cx="5841152" cy="8545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/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13716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4pPr>
            <a:lvl5pPr marL="18288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9C661-85FC-2C46-B6C7-3C02B0141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2" r="11764" b="4762"/>
          <a:stretch/>
        </p:blipFill>
        <p:spPr>
          <a:xfrm>
            <a:off x="7982519" y="0"/>
            <a:ext cx="4209482" cy="6858000"/>
          </a:xfrm>
          <a:prstGeom prst="rect">
            <a:avLst/>
          </a:prstGeom>
        </p:spPr>
      </p:pic>
      <p:pic>
        <p:nvPicPr>
          <p:cNvPr id="7" name="Picture 6" descr="Jyväskylän ammattikorkeakoulu, JAMK University of Applied Sciences logo">
            <a:extLst>
              <a:ext uri="{FF2B5EF4-FFF2-40B4-BE49-F238E27FC236}">
                <a16:creationId xmlns:a16="http://schemas.microsoft.com/office/drawing/2014/main" id="{1CBA9F32-B77B-C643-8CC6-703410AA62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8" y="5564519"/>
            <a:ext cx="3544951" cy="44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83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04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2711" y="0"/>
            <a:ext cx="4209288" cy="68579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7824" y="5564123"/>
            <a:ext cx="3544824" cy="44957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562599"/>
            <a:ext cx="12191999" cy="12953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5954" y="994917"/>
            <a:ext cx="5650865" cy="17043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0D004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0D004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89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Maatilojen</a:t>
            </a:r>
            <a:r>
              <a:rPr spc="-30" dirty="0"/>
              <a:t> </a:t>
            </a:r>
            <a:r>
              <a:rPr dirty="0"/>
              <a:t>muovit</a:t>
            </a:r>
            <a:r>
              <a:rPr spc="-40" dirty="0"/>
              <a:t> </a:t>
            </a:r>
            <a:r>
              <a:rPr dirty="0"/>
              <a:t>kiertoon -</a:t>
            </a:r>
            <a:r>
              <a:rPr spc="-15" dirty="0"/>
              <a:t> </a:t>
            </a:r>
            <a:r>
              <a:rPr spc="-20" dirty="0"/>
              <a:t>MuKi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89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15.11.2022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353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- ja sisältödi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169244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15292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idx="10"/>
          </p:nvPr>
        </p:nvSpPr>
        <p:spPr>
          <a:xfrm>
            <a:off x="719402" y="2556149"/>
            <a:ext cx="10705189" cy="31050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22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Muokkaa tekstin perustyylejä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Muokkaa tekstin perustyylejä</a:t>
            </a:r>
          </a:p>
          <a:p>
            <a:pPr marL="1657350" marR="0" lvl="3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Muokkaa tekstin perustyylejä</a:t>
            </a:r>
          </a:p>
          <a:p>
            <a:pPr marL="182880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Muokkaa tekstin perustyylejä</a:t>
            </a:r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725355" y="1742976"/>
            <a:ext cx="1069904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725355" y="878880"/>
            <a:ext cx="10699044" cy="8640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2520809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4E3F686F-11B8-06D6-E809-EE95D2DD7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09" y="4795521"/>
            <a:ext cx="3542379" cy="96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26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hankke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9">
            <a:extLst>
              <a:ext uri="{FF2B5EF4-FFF2-40B4-BE49-F238E27FC236}">
                <a16:creationId xmlns:a16="http://schemas.microsoft.com/office/drawing/2014/main" id="{67B2CF02-4D71-0347-9CDA-0D0EB6793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55589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F4603F-69DF-2741-B0CC-E1814F6B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574" y="1029227"/>
            <a:ext cx="9520686" cy="1325563"/>
          </a:xfrm>
          <a:prstGeom prst="rect">
            <a:avLst/>
          </a:prstGeom>
        </p:spPr>
        <p:txBody>
          <a:bodyPr/>
          <a:lstStyle>
            <a:lvl1pPr algn="ctr">
              <a:defRPr sz="74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7168FB69-F858-1D4A-BCF1-3B50CCE86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0574" y="3374399"/>
            <a:ext cx="9520686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03A99B01-AC5A-D4BE-2C00-7278215A69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10" y="5883214"/>
            <a:ext cx="2954312" cy="8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18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97C843A-F6A9-4B78-A93C-F59BA08507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650" y="764927"/>
            <a:ext cx="4515598" cy="864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/>
              <a:t>Muokkaa naps.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1F7FEB5-06CB-C61D-9340-00B60C25C17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1650" y="1905000"/>
            <a:ext cx="4515598" cy="364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5430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Muokkaa tekstin perustyylejä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Muokkaa tekstin perustyylejä</a:t>
            </a:r>
          </a:p>
          <a:p>
            <a:pPr marL="1657350" marR="0" lvl="3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Muokkaa tekstin perustyylejä</a:t>
            </a:r>
          </a:p>
          <a:p>
            <a:pPr marL="182880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Muokkaa tekstin perustyylejä</a:t>
            </a:r>
          </a:p>
          <a:p>
            <a:pPr marL="182880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/>
          </a:p>
          <a:p>
            <a:pPr marL="182880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A742888-BF44-1633-D5D2-2CD304ED30D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499600" y="-1"/>
            <a:ext cx="6692400" cy="6858001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84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hankkeelle 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53AE5CE-0341-E0E4-73BE-948E117A46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10" y="5883214"/>
            <a:ext cx="2954312" cy="804288"/>
          </a:xfrm>
          <a:prstGeom prst="rect">
            <a:avLst/>
          </a:prstGeom>
        </p:spPr>
      </p:pic>
      <p:sp>
        <p:nvSpPr>
          <p:cNvPr id="7" name="Suorakulmio 9">
            <a:extLst>
              <a:ext uri="{FF2B5EF4-FFF2-40B4-BE49-F238E27FC236}">
                <a16:creationId xmlns:a16="http://schemas.microsoft.com/office/drawing/2014/main" id="{929867C7-70E4-524F-8F04-75E75A717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5558971"/>
          </a:xfrm>
          <a:prstGeom prst="rect">
            <a:avLst/>
          </a:prstGeom>
          <a:gradFill>
            <a:gsLst>
              <a:gs pos="0">
                <a:schemeClr val="tx1"/>
              </a:gs>
              <a:gs pos="40000">
                <a:schemeClr val="tx1"/>
              </a:gs>
              <a:gs pos="83000">
                <a:schemeClr val="accent1"/>
              </a:gs>
              <a:gs pos="99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FE349-2197-8C4D-B828-C36B5DFA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574" y="1029227"/>
            <a:ext cx="9520686" cy="1325563"/>
          </a:xfrm>
          <a:prstGeom prst="rect">
            <a:avLst/>
          </a:prstGeom>
        </p:spPr>
        <p:txBody>
          <a:bodyPr/>
          <a:lstStyle>
            <a:lvl1pPr algn="ctr">
              <a:defRPr sz="74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0574" y="3374399"/>
            <a:ext cx="9520686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24" name="Tekstin paikkamerkki 2">
            <a:extLst>
              <a:ext uri="{FF2B5EF4-FFF2-40B4-BE49-F238E27FC236}">
                <a16:creationId xmlns:a16="http://schemas.microsoft.com/office/drawing/2014/main" id="{F90B7C52-D3D4-3342-BC45-8BF2A7CB7BF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210574" y="4528091"/>
            <a:ext cx="9520686" cy="8545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Font typeface="Arial"/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13716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4pPr>
            <a:lvl5pPr marL="18288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5561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ADEB2EAB-94F2-01AE-7353-5EAF0C640C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7250" y="764927"/>
            <a:ext cx="4515598" cy="864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/>
              <a:t>Muokkaa naps.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E37E2B-2ED9-ADCA-7FE8-E5C65955FFA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207250" y="1905000"/>
            <a:ext cx="4515598" cy="364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54305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Muokkaa tekstin perustyylejä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Muokkaa tekstin perustyylejä</a:t>
            </a:r>
          </a:p>
          <a:p>
            <a:pPr marL="1657350" marR="0" lvl="3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Muokkaa tekstin perustyylejä</a:t>
            </a:r>
          </a:p>
          <a:p>
            <a:pPr marL="182880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Muokkaa tekstin perustyylejä</a:t>
            </a:r>
          </a:p>
          <a:p>
            <a:pPr marL="182880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/>
          </a:p>
          <a:p>
            <a:pPr marL="182880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520912D9-5688-A615-FA1F-1E88FDA521B1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1" y="-1"/>
            <a:ext cx="6692400" cy="6858001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208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kautettu sisältödia 1 pinkki">
    <p:bg>
      <p:bgPr>
        <a:gradFill>
          <a:gsLst>
            <a:gs pos="0">
              <a:schemeClr val="tx1"/>
            </a:gs>
            <a:gs pos="41000">
              <a:schemeClr val="tx1"/>
            </a:gs>
            <a:gs pos="83000">
              <a:schemeClr val="accent1"/>
            </a:gs>
            <a:gs pos="99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9">
            <a:extLst>
              <a:ext uri="{FF2B5EF4-FFF2-40B4-BE49-F238E27FC236}">
                <a16:creationId xmlns:a16="http://schemas.microsoft.com/office/drawing/2014/main" id="{F5C230DF-81C0-7B4D-818E-B322AA1F2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5057" y="414067"/>
            <a:ext cx="11455879" cy="6090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FE349-2197-8C4D-B828-C36B5DFA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65" y="906356"/>
            <a:ext cx="10511286" cy="818927"/>
          </a:xfrm>
          <a:prstGeom prst="rect">
            <a:avLst/>
          </a:prstGeom>
        </p:spPr>
        <p:txBody>
          <a:bodyPr/>
          <a:lstStyle>
            <a:lvl1pPr>
              <a:defRPr sz="5400" b="1" i="0" baseline="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1C406-DC64-DB46-A3A3-7FF97868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101" y="5926762"/>
            <a:ext cx="1453952" cy="404664"/>
          </a:xfrm>
        </p:spPr>
        <p:txBody>
          <a:bodyPr/>
          <a:lstStyle/>
          <a:p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A3D7A-E702-484C-AE34-D3F55E78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2061" y="5926762"/>
            <a:ext cx="5570240" cy="40466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065" y="1738262"/>
            <a:ext cx="10511286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9F37ACCC-1AD2-894A-B6CB-EDDCA451677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50" y="2602513"/>
            <a:ext cx="10514802" cy="28031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EED67FBE-57D4-6FD7-BDC3-AD152EE52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726" y="5683355"/>
            <a:ext cx="2380495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0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kautettu sisältödia 2 pinkk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9">
            <a:extLst>
              <a:ext uri="{FF2B5EF4-FFF2-40B4-BE49-F238E27FC236}">
                <a16:creationId xmlns:a16="http://schemas.microsoft.com/office/drawing/2014/main" id="{F5C230DF-81C0-7B4D-818E-B322AA1F2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5057" y="414067"/>
            <a:ext cx="11455879" cy="6090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FE349-2197-8C4D-B828-C36B5DFA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65" y="906356"/>
            <a:ext cx="10511286" cy="818927"/>
          </a:xfrm>
          <a:prstGeom prst="rect">
            <a:avLst/>
          </a:prstGeom>
        </p:spPr>
        <p:txBody>
          <a:bodyPr/>
          <a:lstStyle>
            <a:lvl1pPr>
              <a:defRPr sz="5400" b="1" i="0" baseline="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1C406-DC64-DB46-A3A3-7FF97868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101" y="5926762"/>
            <a:ext cx="1453952" cy="404664"/>
          </a:xfrm>
        </p:spPr>
        <p:txBody>
          <a:bodyPr/>
          <a:lstStyle/>
          <a:p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A3D7A-E702-484C-AE34-D3F55E78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2061" y="5926762"/>
            <a:ext cx="5570240" cy="40466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065" y="1738262"/>
            <a:ext cx="10511286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9F37ACCC-1AD2-894A-B6CB-EDDCA451677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50" y="2589813"/>
            <a:ext cx="10514802" cy="28031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489C8AB7-67EA-FD0A-4525-3C264E2BC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726" y="5694160"/>
            <a:ext cx="2380495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8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vihreät element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9C661-85FC-2C46-B6C7-3C02B0141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7" r="11764" b="4599"/>
          <a:stretch/>
        </p:blipFill>
        <p:spPr>
          <a:xfrm>
            <a:off x="7982519" y="-1"/>
            <a:ext cx="4209482" cy="6858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92E7A09-25E3-ED44-823F-AB6958F7A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149" y="1097081"/>
            <a:ext cx="5841152" cy="1325563"/>
          </a:xfrm>
          <a:prstGeom prst="rect">
            <a:avLst/>
          </a:prstGeom>
        </p:spPr>
        <p:txBody>
          <a:bodyPr/>
          <a:lstStyle>
            <a:lvl1pPr algn="l">
              <a:defRPr sz="58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Alaotsikko 2">
            <a:extLst>
              <a:ext uri="{FF2B5EF4-FFF2-40B4-BE49-F238E27FC236}">
                <a16:creationId xmlns:a16="http://schemas.microsoft.com/office/drawing/2014/main" id="{E74052FB-1624-FE48-98E7-FEFB00A6C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149" y="2921553"/>
            <a:ext cx="58411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90E19B32-2364-234E-A420-95315E24696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77149" y="3705783"/>
            <a:ext cx="5841152" cy="8545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/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13716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4pPr>
            <a:lvl5pPr marL="18288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34028914-1141-3A25-01E9-0B665EDA8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" y="5759073"/>
            <a:ext cx="2954314" cy="80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2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sinivihreä">
    <p:bg>
      <p:bgPr>
        <a:gradFill flip="none" rotWithShape="1">
          <a:gsLst>
            <a:gs pos="0">
              <a:schemeClr val="tx1"/>
            </a:gs>
            <a:gs pos="37000">
              <a:schemeClr val="tx1"/>
            </a:gs>
            <a:gs pos="83000">
              <a:schemeClr val="accent3"/>
            </a:gs>
            <a:gs pos="9900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5AD52F-2AB4-7C43-A9BD-390EF63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574" y="1348535"/>
            <a:ext cx="9520686" cy="1325563"/>
          </a:xfrm>
          <a:prstGeom prst="rect">
            <a:avLst/>
          </a:prstGeom>
        </p:spPr>
        <p:txBody>
          <a:bodyPr/>
          <a:lstStyle>
            <a:lvl1pPr algn="ctr">
              <a:defRPr sz="74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8F968CFA-EDB4-EE4E-A52B-C136D1AC7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0574" y="3693707"/>
            <a:ext cx="9520686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43FF6FB-AD0E-7D47-B01F-AE492FB3226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210574" y="4847399"/>
            <a:ext cx="9520686" cy="8545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Font typeface="Arial"/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13716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4pPr>
            <a:lvl5pPr marL="18288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0EC64EBA-F9C7-061A-9A88-AAA0A4C1D2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" y="5759073"/>
            <a:ext cx="2954314" cy="80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21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9">
            <a:extLst>
              <a:ext uri="{FF2B5EF4-FFF2-40B4-BE49-F238E27FC236}">
                <a16:creationId xmlns:a16="http://schemas.microsoft.com/office/drawing/2014/main" id="{929867C7-70E4-524F-8F04-75E75A717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5558970"/>
          </a:xfrm>
          <a:prstGeom prst="rect">
            <a:avLst/>
          </a:prstGeom>
          <a:gradFill>
            <a:gsLst>
              <a:gs pos="0">
                <a:schemeClr val="tx1"/>
              </a:gs>
              <a:gs pos="40000">
                <a:schemeClr val="tx1"/>
              </a:gs>
              <a:gs pos="83000">
                <a:schemeClr val="accent3"/>
              </a:gs>
              <a:gs pos="99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FE349-2197-8C4D-B828-C36B5DFA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574" y="1029227"/>
            <a:ext cx="9520686" cy="1325563"/>
          </a:xfrm>
          <a:prstGeom prst="rect">
            <a:avLst/>
          </a:prstGeom>
        </p:spPr>
        <p:txBody>
          <a:bodyPr/>
          <a:lstStyle>
            <a:lvl1pPr algn="ctr">
              <a:defRPr sz="74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0574" y="3374399"/>
            <a:ext cx="9520686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24" name="Tekstin paikkamerkki 2">
            <a:extLst>
              <a:ext uri="{FF2B5EF4-FFF2-40B4-BE49-F238E27FC236}">
                <a16:creationId xmlns:a16="http://schemas.microsoft.com/office/drawing/2014/main" id="{F90B7C52-D3D4-3342-BC45-8BF2A7CB7BF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210574" y="4528091"/>
            <a:ext cx="9520686" cy="8545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Font typeface="Arial"/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13716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4pPr>
            <a:lvl5pPr marL="18288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E57C47A0-A5C8-5E4C-C54F-DA4D52FDB4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10" y="5883214"/>
            <a:ext cx="2954312" cy="8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4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kautettu sisältödia 1 vihreä">
    <p:bg>
      <p:bgPr>
        <a:gradFill>
          <a:gsLst>
            <a:gs pos="0">
              <a:schemeClr val="tx1"/>
            </a:gs>
            <a:gs pos="41000">
              <a:schemeClr val="tx1"/>
            </a:gs>
            <a:gs pos="83000">
              <a:schemeClr val="accent3"/>
            </a:gs>
            <a:gs pos="99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9">
            <a:extLst>
              <a:ext uri="{FF2B5EF4-FFF2-40B4-BE49-F238E27FC236}">
                <a16:creationId xmlns:a16="http://schemas.microsoft.com/office/drawing/2014/main" id="{F5C230DF-81C0-7B4D-818E-B322AA1F2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5057" y="414067"/>
            <a:ext cx="11455879" cy="6090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FE349-2197-8C4D-B828-C36B5DFA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65" y="906356"/>
            <a:ext cx="10511286" cy="818927"/>
          </a:xfrm>
          <a:prstGeom prst="rect">
            <a:avLst/>
          </a:prstGeom>
        </p:spPr>
        <p:txBody>
          <a:bodyPr/>
          <a:lstStyle>
            <a:lvl1pPr>
              <a:defRPr sz="5400" b="1" i="0" baseline="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1C406-DC64-DB46-A3A3-7FF97868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101" y="5926762"/>
            <a:ext cx="1453952" cy="404664"/>
          </a:xfrm>
        </p:spPr>
        <p:txBody>
          <a:bodyPr/>
          <a:lstStyle/>
          <a:p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A3D7A-E702-484C-AE34-D3F55E78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2061" y="5926762"/>
            <a:ext cx="5570240" cy="40466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0C7BE6FE-2453-E740-86C2-E764F5EA2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065" y="1738262"/>
            <a:ext cx="10511286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9F37ACCC-1AD2-894A-B6CB-EDDCA451677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50" y="2608440"/>
            <a:ext cx="10514802" cy="28031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EE75AC-0D8F-CE5B-3963-3632A6F7BF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726" y="5687387"/>
            <a:ext cx="2380495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2BD1AF10-DEB6-81F6-7928-36645E80DB98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10" y="5883214"/>
            <a:ext cx="2954312" cy="804288"/>
          </a:xfrm>
          <a:prstGeom prst="rect">
            <a:avLst/>
          </a:prstGeom>
        </p:spPr>
      </p:pic>
      <p:sp>
        <p:nvSpPr>
          <p:cNvPr id="9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1690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34286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322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5" r:id="rId2"/>
    <p:sldLayoutId id="2147483680" r:id="rId3"/>
    <p:sldLayoutId id="2147483672" r:id="rId4"/>
    <p:sldLayoutId id="2147483669" r:id="rId5"/>
    <p:sldLayoutId id="2147483679" r:id="rId6"/>
    <p:sldLayoutId id="2147483671" r:id="rId7"/>
    <p:sldLayoutId id="2147483681" r:id="rId8"/>
    <p:sldLayoutId id="2147483673" r:id="rId9"/>
    <p:sldLayoutId id="2147483677" r:id="rId10"/>
    <p:sldLayoutId id="2147483650" r:id="rId11"/>
    <p:sldLayoutId id="2147483655" r:id="rId12"/>
    <p:sldLayoutId id="2147483656" r:id="rId13"/>
    <p:sldLayoutId id="2147483658" r:id="rId14"/>
    <p:sldLayoutId id="2147483664" r:id="rId15"/>
    <p:sldLayoutId id="2147483663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B1D17C75-46BD-3A27-A53B-EAB35B3E17D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08" y="5883215"/>
            <a:ext cx="2954314" cy="804287"/>
          </a:xfrm>
          <a:prstGeom prst="rect">
            <a:avLst/>
          </a:prstGeom>
        </p:spPr>
      </p:pic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53952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27992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012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2" r:id="rId3"/>
    <p:sldLayoutId id="2147483686" r:id="rId4"/>
    <p:sldLayoutId id="2147483687" r:id="rId5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maatalousmuovijate.fi/maatalousmuovin-varastointi-esimerkkeja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955954" y="994917"/>
            <a:ext cx="5650865" cy="1662763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 marR="5080">
              <a:lnSpc>
                <a:spcPts val="6260"/>
              </a:lnSpc>
              <a:spcBef>
                <a:spcPts val="885"/>
              </a:spcBef>
            </a:pPr>
            <a:r>
              <a:rPr lang="fi-FI" sz="4000" dirty="0">
                <a:solidFill>
                  <a:srgbClr val="FFFFFF"/>
                </a:solidFill>
              </a:rPr>
              <a:t>Maatilamuovijätteen kuormaus ja logistiikka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955954" y="2889885"/>
            <a:ext cx="4709619" cy="1279838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Maatilojen</a:t>
            </a:r>
            <a:r>
              <a:rPr sz="28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muovit</a:t>
            </a:r>
            <a:r>
              <a:rPr sz="28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kiertoon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(MuKi)</a:t>
            </a:r>
            <a:r>
              <a:rPr sz="2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i-FI" sz="2800" spc="-2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800" spc="-20" dirty="0" err="1">
                <a:solidFill>
                  <a:srgbClr val="FFFFFF"/>
                </a:solidFill>
                <a:latin typeface="Calibri"/>
                <a:cs typeface="Calibri"/>
              </a:rPr>
              <a:t>hanke</a:t>
            </a:r>
            <a:endParaRPr lang="fi-FI" sz="2800" spc="-2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lang="fi-FI" sz="2800" spc="-20" dirty="0">
                <a:solidFill>
                  <a:srgbClr val="FFFFFF"/>
                </a:solidFill>
                <a:latin typeface="Calibri"/>
                <a:cs typeface="Calibri"/>
              </a:rPr>
              <a:t>Pohjois-Savon työpaja 5.12.2023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0668" y="1377696"/>
            <a:ext cx="2089403" cy="20894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ADE5671-6EA5-25CE-C8D3-84A177AC1CE5}"/>
              </a:ext>
            </a:extLst>
          </p:cNvPr>
          <p:cNvSpPr txBox="1"/>
          <p:nvPr/>
        </p:nvSpPr>
        <p:spPr>
          <a:xfrm>
            <a:off x="4850027" y="3812059"/>
            <a:ext cx="2743200" cy="38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Kimmo.lehtonen@jamk.fi</a:t>
            </a:r>
          </a:p>
        </p:txBody>
      </p:sp>
    </p:spTree>
    <p:extLst>
      <p:ext uri="{BB962C8B-B14F-4D97-AF65-F5344CB8AC3E}">
        <p14:creationId xmlns:p14="http://schemas.microsoft.com/office/powerpoint/2010/main" val="278115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E6E70B-95AD-614D-93D2-2E283501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Kuormaus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6B081-AF52-E64A-9D76-8A2449BD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6B40D-25D1-5A44-814F-01E7E45F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Kuva: CCBY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C2D975-8B2F-DD4C-BFDD-86D9F302095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50" y="2608440"/>
            <a:ext cx="5394125" cy="2973210"/>
          </a:xfrm>
        </p:spPr>
        <p:txBody>
          <a:bodyPr>
            <a:normAutofit/>
          </a:bodyPr>
          <a:lstStyle/>
          <a:p>
            <a:r>
              <a:rPr lang="fi-FI" dirty="0"/>
              <a:t>Syntypaikkalajittelu tilalla ratkaisee kuormaustavan</a:t>
            </a:r>
          </a:p>
          <a:p>
            <a:r>
              <a:rPr lang="fi-FI" dirty="0"/>
              <a:t>Lajittelu paikkaan, johon pääsee kuorma-autolla vieren</a:t>
            </a:r>
          </a:p>
          <a:p>
            <a:r>
              <a:rPr lang="fi-FI" dirty="0"/>
              <a:t>Varastointi maassa, kuljetusyksikössä (vaihtolava, merikontti) tai jäteastiassa</a:t>
            </a:r>
          </a:p>
          <a:p>
            <a:r>
              <a:rPr lang="fi-FI" dirty="0"/>
              <a:t>Sateelta ja lialta suojassa, jos mahdollista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D07FCC0-06ED-548D-01C6-2C8141831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26" t="32361" r="2037" b="21091"/>
          <a:stretch/>
        </p:blipFill>
        <p:spPr>
          <a:xfrm>
            <a:off x="5985817" y="1209675"/>
            <a:ext cx="5539434" cy="34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81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E6E70B-95AD-614D-93D2-2E283501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Kuormaus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6B081-AF52-E64A-9D76-8A2449BD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6B40D-25D1-5A44-814F-01E7E45F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2061" y="5926762"/>
            <a:ext cx="4689764" cy="312113"/>
          </a:xfrm>
        </p:spPr>
        <p:txBody>
          <a:bodyPr/>
          <a:lstStyle/>
          <a:p>
            <a:r>
              <a:rPr lang="fi-FI" dirty="0"/>
              <a:t>Kuvat: https://jfcagri.com/farm-equipment/tidywrap-recycling-bin/trb1/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C2D975-8B2F-DD4C-BFDD-86D9F302095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50" y="1813879"/>
            <a:ext cx="5432225" cy="3986805"/>
          </a:xfrm>
        </p:spPr>
        <p:txBody>
          <a:bodyPr>
            <a:normAutofit/>
          </a:bodyPr>
          <a:lstStyle/>
          <a:p>
            <a:r>
              <a:rPr lang="fi-FI" dirty="0"/>
              <a:t>Koura-autolla keräily aina, jos muovia ei ole pakattu</a:t>
            </a:r>
          </a:p>
          <a:p>
            <a:r>
              <a:rPr lang="fi-FI" dirty="0"/>
              <a:t>Jos muovi on paalattu, on käytössä useampia vaihtoehtoja kuormaamiseen</a:t>
            </a:r>
          </a:p>
          <a:p>
            <a:r>
              <a:rPr lang="fi-FI" dirty="0"/>
              <a:t>Jäteastiasta keräily pakkaavalla jäteautolla</a:t>
            </a:r>
          </a:p>
          <a:p>
            <a:r>
              <a:rPr lang="fi-FI" dirty="0"/>
              <a:t>Muovin määrä ja säilytystilat vaikuttavat sopivan toimintavan valintaan</a:t>
            </a:r>
          </a:p>
          <a:p>
            <a:r>
              <a:rPr lang="fi-FI" dirty="0"/>
              <a:t>Älymuovihankkeessa kerättyjä esimerkkejä: </a:t>
            </a:r>
            <a:r>
              <a:rPr lang="fi-FI" dirty="0">
                <a:hlinkClick r:id="rId2"/>
              </a:rPr>
              <a:t>https://maatalousmuovijate.fi/maatalousmuovin-varastointi-esimerkkeja/</a:t>
            </a:r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2" name="Kuva 1" descr="Kuva, joka sisältää kohteen Jätesäiliö, jäteastia, Jätteenkäsittely, maa&#10;&#10;Kuvaus luotu automaattisesti">
            <a:extLst>
              <a:ext uri="{FF2B5EF4-FFF2-40B4-BE49-F238E27FC236}">
                <a16:creationId xmlns:a16="http://schemas.microsoft.com/office/drawing/2014/main" id="{EAA5C149-A285-3C62-7762-953C1BE61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t="-3045" r="21944" b="870"/>
          <a:stretch/>
        </p:blipFill>
        <p:spPr>
          <a:xfrm>
            <a:off x="8037183" y="164439"/>
            <a:ext cx="2861860" cy="3151518"/>
          </a:xfrm>
          <a:prstGeom prst="rect">
            <a:avLst/>
          </a:prstGeom>
        </p:spPr>
      </p:pic>
      <p:pic>
        <p:nvPicPr>
          <p:cNvPr id="8" name="Kuva 7" descr="Kuva, joka sisältää kohteen Jätesäiliö, jäteastia, Jätteenkäsittely, Kierrätysastia&#10;&#10;Kuvaus luotu automaattisesti">
            <a:extLst>
              <a:ext uri="{FF2B5EF4-FFF2-40B4-BE49-F238E27FC236}">
                <a16:creationId xmlns:a16="http://schemas.microsoft.com/office/drawing/2014/main" id="{71DDE9E5-D261-0939-C4ED-65BEE05F0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61" y="3542043"/>
            <a:ext cx="4979504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25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E6E70B-95AD-614D-93D2-2E283501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Kuormaus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6B081-AF52-E64A-9D76-8A2449BD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6B40D-25D1-5A44-814F-01E7E45F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Kuva: CCBY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C2D975-8B2F-DD4C-BFDD-86D9F302095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50" y="1813879"/>
            <a:ext cx="4784525" cy="3986805"/>
          </a:xfrm>
        </p:spPr>
        <p:txBody>
          <a:bodyPr>
            <a:normAutofit fontScale="92500"/>
          </a:bodyPr>
          <a:lstStyle/>
          <a:p>
            <a:r>
              <a:rPr lang="fi-FI" dirty="0"/>
              <a:t>Koura-autolla pitää päästä kasan viereen</a:t>
            </a:r>
          </a:p>
          <a:p>
            <a:r>
              <a:rPr lang="fi-FI" dirty="0"/>
              <a:t>Huomio kuormaamisen tarvitsema työskentelytila ylöspäin</a:t>
            </a:r>
          </a:p>
          <a:p>
            <a:r>
              <a:rPr lang="fi-FI" dirty="0"/>
              <a:t>Perävaunulle on hyvä olla myös tilaa, jos lastattava erä ei mahdu vetoautoon. Siirtokuormaaminen nostaa kustannuksia</a:t>
            </a:r>
          </a:p>
          <a:p>
            <a:r>
              <a:rPr lang="fi-FI" dirty="0"/>
              <a:t>Siisti kasa nopeuttaa lastaamista</a:t>
            </a:r>
          </a:p>
          <a:p>
            <a:r>
              <a:rPr lang="fi-FI" dirty="0"/>
              <a:t>Paalattu muovi voidaan lastata koura-autolla tai etukuormaajalla rahtiautoon</a:t>
            </a:r>
          </a:p>
          <a:p>
            <a:r>
              <a:rPr lang="fi-FI" dirty="0"/>
              <a:t>Pakkaava jäteauto voi kerätä myös muuta, jos on osastoitu säiliö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 descr="Kuva, joka sisältää kohteen piha-, taivas, pilvi, maa&#10;&#10;Kuvaus luotu automaattisesti">
            <a:extLst>
              <a:ext uri="{FF2B5EF4-FFF2-40B4-BE49-F238E27FC236}">
                <a16:creationId xmlns:a16="http://schemas.microsoft.com/office/drawing/2014/main" id="{E35F328D-B139-D4DA-BDB4-467235F189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 t="1482" r="25158" b="-741"/>
          <a:stretch/>
        </p:blipFill>
        <p:spPr>
          <a:xfrm rot="5400000">
            <a:off x="6467227" y="314437"/>
            <a:ext cx="422636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8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E6E70B-95AD-614D-93D2-2E283501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Logistiikka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6B081-AF52-E64A-9D76-8A2449BD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6B40D-25D1-5A44-814F-01E7E45F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Kuva: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C2D975-8B2F-DD4C-BFDD-86D9F302095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50" y="1924049"/>
            <a:ext cx="6375200" cy="3533775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Erilaisia vaihtoehtoja on lukuisia</a:t>
            </a:r>
          </a:p>
          <a:p>
            <a:pPr lvl="1"/>
            <a:r>
              <a:rPr lang="fi-FI" dirty="0"/>
              <a:t>Muovien kuljetus suoraan tiloilta kierrätykseen</a:t>
            </a:r>
          </a:p>
          <a:p>
            <a:pPr lvl="2"/>
            <a:r>
              <a:rPr lang="fi-FI" dirty="0"/>
              <a:t>Haasteena laadunvalvonta, tyhjänä ajot, pitkät välimatkat, tehokkuus</a:t>
            </a:r>
          </a:p>
          <a:p>
            <a:pPr lvl="1"/>
            <a:r>
              <a:rPr lang="fi-FI" dirty="0"/>
              <a:t>Hyödynnetään terminaaliverkostoa, jolloin raaka-aineiden toimitus tehokkaampaa ja oikea aikaisempaa</a:t>
            </a:r>
          </a:p>
          <a:p>
            <a:pPr lvl="2"/>
            <a:r>
              <a:rPr lang="fi-FI" dirty="0"/>
              <a:t>Voidaan keräillä usealla eri tavalla tiloilta raaka-aineet</a:t>
            </a:r>
          </a:p>
          <a:p>
            <a:pPr lvl="1"/>
            <a:r>
              <a:rPr lang="fi-FI" dirty="0" err="1"/>
              <a:t>Popup</a:t>
            </a:r>
            <a:r>
              <a:rPr lang="fi-FI" dirty="0"/>
              <a:t> keräily, jossa väliterminaaleja hyödyntämällä alueellinen keräily</a:t>
            </a:r>
          </a:p>
          <a:p>
            <a:pPr lvl="2"/>
            <a:r>
              <a:rPr lang="fi-FI" dirty="0"/>
              <a:t>Paikallinen toimija ja osaava laadunvalvonta</a:t>
            </a:r>
          </a:p>
          <a:p>
            <a:pPr lvl="2"/>
            <a:r>
              <a:rPr lang="fi-FI" dirty="0"/>
              <a:t>Väliterminaalien kautta tehokas logistiikka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b="1" dirty="0"/>
              <a:t>Lajittelemattomat tai likaiset energiaksi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3FAFE7D-9D82-0FB9-E0B2-EED73D051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073" y="615015"/>
            <a:ext cx="2813102" cy="4842809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63E7CC50-AFBA-499A-A200-7916DC9A2921}"/>
              </a:ext>
            </a:extLst>
          </p:cNvPr>
          <p:cNvSpPr txBox="1"/>
          <p:nvPr/>
        </p:nvSpPr>
        <p:spPr>
          <a:xfrm>
            <a:off x="6062076" y="5482763"/>
            <a:ext cx="3083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Lähde: Sumi.fi </a:t>
            </a:r>
          </a:p>
          <a:p>
            <a:r>
              <a:rPr lang="fi-FI" sz="1800" kern="0" dirty="0">
                <a:solidFill>
                  <a:srgbClr val="3131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Sumin vastaanottoterminaalit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2818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87ACF5-D300-AE1F-FC5E-6C7D062FE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Logistiikka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44D1A45-BD58-1B74-FC33-8FDF7DB9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FE2D4D5-ED65-A26D-897C-8A0C1A39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E172C314-97E9-6DCE-0642-7367286291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Mahdollisuus optimoida tehokas logistiikka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A9817386-C559-D463-8B16-0BED873F373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6101" y="2386334"/>
            <a:ext cx="5570240" cy="3261991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/>
              <a:t>Viljelijä ei tilaa kuljetusta, vaan raaka-aineet tilataan viljelijältä</a:t>
            </a:r>
          </a:p>
          <a:p>
            <a:pPr lvl="1"/>
            <a:r>
              <a:rPr lang="fi-FI" dirty="0"/>
              <a:t>Kertyvä muovimäärä on tiloilla tiedossa melko tarkasti</a:t>
            </a:r>
          </a:p>
          <a:p>
            <a:pPr lvl="1"/>
            <a:r>
              <a:rPr lang="fi-FI" dirty="0"/>
              <a:t>Paalien kulutus kk tai viikkotasolla tiedossa</a:t>
            </a:r>
          </a:p>
          <a:p>
            <a:pPr lvl="1"/>
            <a:r>
              <a:rPr lang="fi-FI" dirty="0"/>
              <a:t>Näiden tietojen syöttäminen järjestelmään, josta kuljetuksesta vastaava voi optimoida noutoaikataulun yhdessä vastaanottajan ja lähettäjän kanssa sekä käytössä olevan kaluston mukaan</a:t>
            </a:r>
          </a:p>
          <a:p>
            <a:pPr lvl="1"/>
            <a:r>
              <a:rPr lang="fi-FI" dirty="0"/>
              <a:t>Seurataan tiloille kertyviä määriä, jotta varastot eivät täyty</a:t>
            </a:r>
          </a:p>
          <a:p>
            <a:pPr lvl="1"/>
            <a:r>
              <a:rPr lang="fi-FI" dirty="0"/>
              <a:t>Useita kertoja vuodessa tehtävä nouto mahdollistaa raaka-aineen säilymisen paremmassa kunnossa</a:t>
            </a:r>
          </a:p>
          <a:p>
            <a:endParaRPr lang="fi-FI" dirty="0"/>
          </a:p>
        </p:txBody>
      </p:sp>
      <p:pic>
        <p:nvPicPr>
          <p:cNvPr id="8" name="Kuva 7" descr="Kuva, joka sisältää kohteen tietokone, vekotin, teksti, kuvakaappaus&#10;&#10;Kuvaus luotu automaattisesti">
            <a:extLst>
              <a:ext uri="{FF2B5EF4-FFF2-40B4-BE49-F238E27FC236}">
                <a16:creationId xmlns:a16="http://schemas.microsoft.com/office/drawing/2014/main" id="{5E65A807-EEEE-C6E2-BA05-B240161D5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60" y="2386334"/>
            <a:ext cx="4727375" cy="3151583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1F6F77E1-4727-ACB0-10A7-6598C47B2BF9}"/>
              </a:ext>
            </a:extLst>
          </p:cNvPr>
          <p:cNvSpPr txBox="1"/>
          <p:nvPr/>
        </p:nvSpPr>
        <p:spPr>
          <a:xfrm>
            <a:off x="7162800" y="5619750"/>
            <a:ext cx="1695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Kuva: </a:t>
            </a:r>
            <a:r>
              <a:rPr lang="fi-FI" sz="1100" dirty="0" err="1"/>
              <a:t>Adobestock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2652845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E6E70B-95AD-614D-93D2-2E283501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01" y="526574"/>
            <a:ext cx="4520371" cy="1533368"/>
          </a:xfrm>
        </p:spPr>
        <p:txBody>
          <a:bodyPr/>
          <a:lstStyle/>
          <a:p>
            <a:r>
              <a:rPr lang="fi-FI" dirty="0"/>
              <a:t>Logistiikan kustannuksia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6B081-AF52-E64A-9D76-8A2449BD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6B40D-25D1-5A44-814F-01E7E45F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Kuva: CCBY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C2D975-8B2F-DD4C-BFDD-86D9F302095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50" y="2059941"/>
            <a:ext cx="6260900" cy="3626483"/>
          </a:xfrm>
        </p:spPr>
        <p:txBody>
          <a:bodyPr>
            <a:normAutofit/>
          </a:bodyPr>
          <a:lstStyle/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6DA4B-9791-671F-3BCF-FF79D1A3F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89" y="2553841"/>
            <a:ext cx="8987310" cy="3252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6158D1-F029-B677-9752-9236E51A7279}"/>
              </a:ext>
            </a:extLst>
          </p:cNvPr>
          <p:cNvSpPr txBox="1"/>
          <p:nvPr/>
        </p:nvSpPr>
        <p:spPr>
          <a:xfrm>
            <a:off x="9163198" y="4879405"/>
            <a:ext cx="2002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Lähde: kuorma-autoliikenteen kustannusindeksi (2020=100 https://www.stat.fi/media/uploads/tup/kustannusindeksit/kuormuri_menetelmaseloste_2020_100.pdf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683E339-AC7B-CE34-94A7-E6F431858B0D}"/>
              </a:ext>
            </a:extLst>
          </p:cNvPr>
          <p:cNvSpPr txBox="1"/>
          <p:nvPr/>
        </p:nvSpPr>
        <p:spPr>
          <a:xfrm>
            <a:off x="9400720" y="3712868"/>
            <a:ext cx="2458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Esimerkki noutokustannuksista rahtiautolla Pohjois-Savon alueella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Eräkoko 3-3,2 tn / 9,6m3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Etäisyydet 1-49 km tai 50-99 km terminaalista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3AE55C1A-0A71-EF0A-32BC-95805BD20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43" y="219638"/>
            <a:ext cx="3089568" cy="349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772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E6E70B-95AD-614D-93D2-2E283501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01" y="526574"/>
            <a:ext cx="4520371" cy="1533368"/>
          </a:xfrm>
        </p:spPr>
        <p:txBody>
          <a:bodyPr/>
          <a:lstStyle/>
          <a:p>
            <a:r>
              <a:rPr lang="fi-FI" dirty="0"/>
              <a:t>Logistiikan kustannuksia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6B081-AF52-E64A-9D76-8A2449BD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6B40D-25D1-5A44-814F-01E7E45F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Kuva: CCBY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C2D975-8B2F-DD4C-BFDD-86D9F302095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8550" y="2059941"/>
            <a:ext cx="6260900" cy="3626483"/>
          </a:xfrm>
        </p:spPr>
        <p:txBody>
          <a:bodyPr>
            <a:normAutofit fontScale="47500" lnSpcReduction="20000"/>
          </a:bodyPr>
          <a:lstStyle/>
          <a:p>
            <a:r>
              <a:rPr lang="fi-FI" dirty="0"/>
              <a:t>Hinta-arviot ovat suuntaa antavia. Hinnat on kerätty haastattelemalla toimijoita</a:t>
            </a:r>
          </a:p>
          <a:p>
            <a:r>
              <a:rPr lang="fi-FI" dirty="0"/>
              <a:t>Käsittelykustannukset terminaaleissa</a:t>
            </a:r>
          </a:p>
          <a:p>
            <a:r>
              <a:rPr lang="fi-FI" dirty="0"/>
              <a:t>Koura-auto</a:t>
            </a:r>
          </a:p>
          <a:p>
            <a:pPr lvl="1"/>
            <a:r>
              <a:rPr lang="fi-FI" dirty="0"/>
              <a:t>2,2 €/km ja nosturin käyttö 120€/h</a:t>
            </a:r>
          </a:p>
          <a:p>
            <a:r>
              <a:rPr lang="fi-FI" dirty="0"/>
              <a:t>Vaihtolava-auto</a:t>
            </a:r>
          </a:p>
          <a:p>
            <a:pPr lvl="1"/>
            <a:r>
              <a:rPr lang="fi-FI" dirty="0"/>
              <a:t>Tunti- tai km-perusteinen veloitus</a:t>
            </a:r>
          </a:p>
          <a:p>
            <a:pPr lvl="1"/>
            <a:r>
              <a:rPr lang="fi-FI" dirty="0"/>
              <a:t>Paljon erilaisia vaihtoehtoja</a:t>
            </a:r>
          </a:p>
          <a:p>
            <a:pPr lvl="2"/>
            <a:r>
              <a:rPr lang="fi-FI" dirty="0"/>
              <a:t>Puristinkontti, vaihtolava yms.</a:t>
            </a:r>
          </a:p>
          <a:p>
            <a:pPr lvl="2"/>
            <a:r>
              <a:rPr lang="fi-FI" dirty="0"/>
              <a:t>Oma tai vuokrattu</a:t>
            </a:r>
          </a:p>
          <a:p>
            <a:r>
              <a:rPr lang="fi-FI" dirty="0"/>
              <a:t>Pop </a:t>
            </a:r>
            <a:r>
              <a:rPr lang="fi-FI" dirty="0" err="1"/>
              <a:t>up</a:t>
            </a:r>
            <a:r>
              <a:rPr lang="fi-FI" dirty="0"/>
              <a:t> -keräily</a:t>
            </a:r>
          </a:p>
          <a:p>
            <a:pPr lvl="1"/>
            <a:r>
              <a:rPr lang="fi-FI" dirty="0"/>
              <a:t>Kustannukset muodostuvat käytetyn kaluston mukaan</a:t>
            </a:r>
          </a:p>
          <a:p>
            <a:r>
              <a:rPr lang="fi-FI" dirty="0"/>
              <a:t>Pakkaava jäteauto</a:t>
            </a:r>
          </a:p>
          <a:p>
            <a:pPr lvl="1"/>
            <a:r>
              <a:rPr lang="fi-FI" dirty="0"/>
              <a:t>Pyritään 90€/h laskutukseen</a:t>
            </a:r>
          </a:p>
          <a:p>
            <a:pPr lvl="1"/>
            <a:r>
              <a:rPr lang="fi-FI" dirty="0"/>
              <a:t>Tyhjennysten hinnat kartalla (astia keräily)</a:t>
            </a:r>
          </a:p>
          <a:p>
            <a:pPr lvl="1"/>
            <a:r>
              <a:rPr lang="fi-FI" dirty="0"/>
              <a:t>Etäisyys alle 30 km -&gt; 20 euroa, 30-60 km -&gt; 25 euroa, ja yli 60 km -&gt; 30 euroa</a:t>
            </a:r>
          </a:p>
          <a:p>
            <a:pPr lvl="1"/>
            <a:r>
              <a:rPr lang="fi-FI" dirty="0"/>
              <a:t>Astiavuokra 5€/astia/kk</a:t>
            </a:r>
          </a:p>
          <a:p>
            <a:r>
              <a:rPr lang="fi-FI" dirty="0"/>
              <a:t>Rahtiauto</a:t>
            </a:r>
          </a:p>
          <a:p>
            <a:pPr lvl="1"/>
            <a:r>
              <a:rPr lang="fi-FI" dirty="0"/>
              <a:t>Veloitus etäisyyden ja kuutio/tonni hinnaston mukaan</a:t>
            </a:r>
          </a:p>
          <a:p>
            <a:pPr lvl="1"/>
            <a:r>
              <a:rPr lang="fi-FI" dirty="0"/>
              <a:t>Tuntihinta 50-60€/h</a:t>
            </a:r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AE99258-B8C2-74ED-7C54-096A184BB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061" y="5700860"/>
            <a:ext cx="4737389" cy="70913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83BF2120-B0F4-5E67-C976-F29888A63498}"/>
              </a:ext>
            </a:extLst>
          </p:cNvPr>
          <p:cNvSpPr txBox="1"/>
          <p:nvPr/>
        </p:nvSpPr>
        <p:spPr>
          <a:xfrm>
            <a:off x="7732874" y="4790930"/>
            <a:ext cx="3027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Esimerkki Pohjois-Savosta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/>
              <a:t>Terminaalit (Kajaani, Iisalmi, </a:t>
            </a:r>
            <a:r>
              <a:rPr lang="fi-FI" sz="1200"/>
              <a:t>Kuopio)</a:t>
            </a:r>
            <a:endParaRPr lang="fi-FI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/>
              <a:t>Pakkaavalla jäteautolla astiakeräily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73A3FF-744B-F534-502E-464BA9A72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7" y="453142"/>
            <a:ext cx="4116422" cy="425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093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3903CF8-517F-3CF2-3017-08427D6D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C56D68D-1F96-2CB0-DAC5-EF2ACEBF4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45DB6C9-38E5-D096-E3D2-9AA27F6B648F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66101" y="3863513"/>
            <a:ext cx="2642522" cy="1394064"/>
          </a:xfrm>
        </p:spPr>
        <p:txBody>
          <a:bodyPr>
            <a:normAutofit/>
          </a:bodyPr>
          <a:lstStyle/>
          <a:p>
            <a:r>
              <a:rPr lang="fi-FI" sz="1200" dirty="0"/>
              <a:t>Mika Tuomisaaren / </a:t>
            </a:r>
            <a:r>
              <a:rPr lang="fi-FI" sz="1200" dirty="0" err="1"/>
              <a:t>Clean</a:t>
            </a:r>
            <a:r>
              <a:rPr lang="fi-FI" sz="1200" dirty="0"/>
              <a:t> </a:t>
            </a:r>
            <a:r>
              <a:rPr lang="fi-FI" sz="1200" dirty="0" err="1"/>
              <a:t>Plastic</a:t>
            </a:r>
            <a:r>
              <a:rPr lang="fi-FI" sz="1200" dirty="0"/>
              <a:t> Finland esittelemä kuva BioPaavon tapahtumassa: Maaseudun muoveista uutta liiketoimintaa 23.11.2021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858F527-02A6-9ABC-6EC7-D1EB3403F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294" y="526574"/>
            <a:ext cx="8293526" cy="4921503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618D4AFB-D8A3-019D-19A3-671F0A68570F}"/>
              </a:ext>
            </a:extLst>
          </p:cNvPr>
          <p:cNvSpPr txBox="1"/>
          <p:nvPr/>
        </p:nvSpPr>
        <p:spPr>
          <a:xfrm>
            <a:off x="834824" y="647701"/>
            <a:ext cx="920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Logistiikkakustannuksia pop </a:t>
            </a:r>
            <a:r>
              <a:rPr lang="fi-FI" sz="3200" dirty="0" err="1"/>
              <a:t>up</a:t>
            </a:r>
            <a:r>
              <a:rPr lang="fi-FI" sz="3200" dirty="0"/>
              <a:t> -keräilyssä</a:t>
            </a:r>
          </a:p>
        </p:txBody>
      </p:sp>
    </p:spTree>
    <p:extLst>
      <p:ext uri="{BB962C8B-B14F-4D97-AF65-F5344CB8AC3E}">
        <p14:creationId xmlns:p14="http://schemas.microsoft.com/office/powerpoint/2010/main" val="717881126"/>
      </p:ext>
    </p:extLst>
  </p:cSld>
  <p:clrMapOvr>
    <a:masterClrMapping/>
  </p:clrMapOvr>
</p:sld>
</file>

<file path=ppt/theme/theme1.xml><?xml version="1.0" encoding="utf-8"?>
<a:theme xmlns:a="http://schemas.openxmlformats.org/drawingml/2006/main" name="Jamk PowerPoint-teema">
  <a:themeElements>
    <a:clrScheme name="JAMK">
      <a:dk1>
        <a:srgbClr val="0D004B"/>
      </a:dk1>
      <a:lt1>
        <a:srgbClr val="FFFFFF"/>
      </a:lt1>
      <a:dk2>
        <a:srgbClr val="0D004C"/>
      </a:dk2>
      <a:lt2>
        <a:srgbClr val="E7E6E6"/>
      </a:lt2>
      <a:accent1>
        <a:srgbClr val="E2066E"/>
      </a:accent1>
      <a:accent2>
        <a:srgbClr val="FDB913"/>
      </a:accent2>
      <a:accent3>
        <a:srgbClr val="00B39C"/>
      </a:accent3>
      <a:accent4>
        <a:srgbClr val="EA590C"/>
      </a:accent4>
      <a:accent5>
        <a:srgbClr val="3FB8E2"/>
      </a:accent5>
      <a:accent6>
        <a:srgbClr val="A5A5A5"/>
      </a:accent6>
      <a:hlink>
        <a:srgbClr val="3FB9E3"/>
      </a:hlink>
      <a:folHlink>
        <a:srgbClr val="7861A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3408AA4-9652-F744-B906-FE783B7202B9}" vid="{623382B2-7C78-A94B-A3E8-2EC7675DCC43}"/>
    </a:ext>
  </a:extLst>
</a:theme>
</file>

<file path=ppt/theme/theme2.xml><?xml version="1.0" encoding="utf-8"?>
<a:theme xmlns:a="http://schemas.openxmlformats.org/drawingml/2006/main" name="Sininen teema">
  <a:themeElements>
    <a:clrScheme name="JAMK">
      <a:dk1>
        <a:srgbClr val="0D004B"/>
      </a:dk1>
      <a:lt1>
        <a:srgbClr val="FFFFFF"/>
      </a:lt1>
      <a:dk2>
        <a:srgbClr val="0D004C"/>
      </a:dk2>
      <a:lt2>
        <a:srgbClr val="E7E6E6"/>
      </a:lt2>
      <a:accent1>
        <a:srgbClr val="E2066E"/>
      </a:accent1>
      <a:accent2>
        <a:srgbClr val="FDB913"/>
      </a:accent2>
      <a:accent3>
        <a:srgbClr val="00B39C"/>
      </a:accent3>
      <a:accent4>
        <a:srgbClr val="EA590C"/>
      </a:accent4>
      <a:accent5>
        <a:srgbClr val="3FB8E2"/>
      </a:accent5>
      <a:accent6>
        <a:srgbClr val="A5A5A5"/>
      </a:accent6>
      <a:hlink>
        <a:srgbClr val="3FB9E3"/>
      </a:hlink>
      <a:folHlink>
        <a:srgbClr val="7861A8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3408AA4-9652-F744-B906-FE783B7202B9}" vid="{37072B2B-0C08-BE4D-9DB4-8FF2A5C0D08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2d2fd0-e388-483d-9c9f-17e9cba02d21" xsi:nil="true"/>
    <lcf76f155ced4ddcb4097134ff3c332f xmlns="58ca2ab0-32e7-4cd9-affd-1c0ee5146d3d">
      <Terms xmlns="http://schemas.microsoft.com/office/infopath/2007/PartnerControls"/>
    </lcf76f155ced4ddcb4097134ff3c332f>
    <SharedWithUsers xmlns="5a2d2fd0-e388-483d-9c9f-17e9cba02d21">
      <UserInfo>
        <DisplayName>Pakarinen Risto</DisplayName>
        <AccountId>29</AccountId>
        <AccountType/>
      </UserInfo>
      <UserInfo>
        <DisplayName>Lappi Janne</DisplayName>
        <AccountId>17</AccountId>
        <AccountType/>
      </UserInfo>
    </SharedWithUsers>
    <selite xmlns="58ca2ab0-32e7-4cd9-affd-1c0ee5146d3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06646427CF627498577B5844CB19F61" ma:contentTypeVersion="15" ma:contentTypeDescription="Luo uusi asiakirja." ma:contentTypeScope="" ma:versionID="981729f7c03123160ee085046dc72147">
  <xsd:schema xmlns:xsd="http://www.w3.org/2001/XMLSchema" xmlns:xs="http://www.w3.org/2001/XMLSchema" xmlns:p="http://schemas.microsoft.com/office/2006/metadata/properties" xmlns:ns2="5a2d2fd0-e388-483d-9c9f-17e9cba02d21" xmlns:ns3="58ca2ab0-32e7-4cd9-affd-1c0ee5146d3d" targetNamespace="http://schemas.microsoft.com/office/2006/metadata/properties" ma:root="true" ma:fieldsID="c1a1437e99191ec5d2bcfe0164ab5c48" ns2:_="" ns3:_="">
    <xsd:import namespace="5a2d2fd0-e388-483d-9c9f-17e9cba02d21"/>
    <xsd:import namespace="58ca2ab0-32e7-4cd9-affd-1c0ee5146d3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selit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d2fd0-e388-483d-9c9f-17e9cba02d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ffc35186-be35-4258-9399-7c149ebbbbc9}" ma:internalName="TaxCatchAll" ma:showField="CatchAllData" ma:web="5a2d2fd0-e388-483d-9c9f-17e9cba02d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a2ab0-32e7-4cd9-affd-1c0ee5146d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Kuvien tunnisteet" ma:readOnly="false" ma:fieldId="{5cf76f15-5ced-4ddc-b409-7134ff3c332f}" ma:taxonomyMulti="true" ma:sspId="16af2609-c3e5-4c49-b9fa-7b01c8d298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selite" ma:index="21" nillable="true" ma:displayName="selite" ma:format="Dropdown" ma:internalName="selite">
      <xsd:simpleType>
        <xsd:restriction base="dms:Text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A060B7-9134-4071-B6B2-3B467EFC5EDA}">
  <ds:schemaRefs>
    <ds:schemaRef ds:uri="58ca2ab0-32e7-4cd9-affd-1c0ee5146d3d"/>
    <ds:schemaRef ds:uri="5a2d2fd0-e388-483d-9c9f-17e9cba02d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20B26A2-8902-4ADB-9B57-0E6E05D17509}">
  <ds:schemaRefs>
    <ds:schemaRef ds:uri="58ca2ab0-32e7-4cd9-affd-1c0ee5146d3d"/>
    <ds:schemaRef ds:uri="5a2d2fd0-e388-483d-9c9f-17e9cba02d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E3FDDD2-9BCF-4D55-8ABA-DAC0437625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Powerpoint_pohja</Template>
  <TotalTime>17003</TotalTime>
  <Words>505</Words>
  <Application>Microsoft Office PowerPoint</Application>
  <PresentationFormat>Laajakuva</PresentationFormat>
  <Paragraphs>97</Paragraphs>
  <Slides>10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Calibri</vt:lpstr>
      <vt:lpstr>Arial</vt:lpstr>
      <vt:lpstr>Jamk PowerPoint-teema</vt:lpstr>
      <vt:lpstr>Sininen teema</vt:lpstr>
      <vt:lpstr>Maatilamuovijätteen kuormaus ja logistiikka</vt:lpstr>
      <vt:lpstr>Kuormaus</vt:lpstr>
      <vt:lpstr>Kuormaus</vt:lpstr>
      <vt:lpstr>Kuormaus</vt:lpstr>
      <vt:lpstr>Logistiikka</vt:lpstr>
      <vt:lpstr>Logistiikka</vt:lpstr>
      <vt:lpstr>Logistiikan kustannuksia</vt:lpstr>
      <vt:lpstr>Logistiikan kustannuksia</vt:lpstr>
      <vt:lpstr>PowerPoint-esitys</vt:lpstr>
      <vt:lpstr>PowerPoint-esitys</vt:lpstr>
    </vt:vector>
  </TitlesOfParts>
  <Manager/>
  <Company>Jyväskylän Ammattikorkeakoulu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Tähän iso pääotsikko</dc:title>
  <dc:subject/>
  <dc:creator>Skantz Suvi</dc:creator>
  <cp:keywords/>
  <dc:description/>
  <cp:lastModifiedBy>Hytönen Aija</cp:lastModifiedBy>
  <cp:revision>27</cp:revision>
  <dcterms:created xsi:type="dcterms:W3CDTF">2023-03-02T08:12:06Z</dcterms:created>
  <dcterms:modified xsi:type="dcterms:W3CDTF">2023-12-19T14:11:27Z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>669;#pohja|9a9d608a-ea78-4893-b288-35ade6364b14;#1039;#powerpoint|051b3f1a-72f4-4748-b6c4-d93be0de18c9;#1696;#mallipohja|9ccee185-d70a-4d05-9c8c-38b6d35b7d18;#1722;#power point|1bfe7825-4f6b-4848-9a2d-ae9eeb6e12c4</vt:lpwstr>
  </property>
  <property fmtid="{D5CDD505-2E9C-101B-9397-08002B2CF9AE}" pid="3" name="Order">
    <vt:r8>6100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ntentTypeId">
    <vt:lpwstr>0x010100806646427CF627498577B5844CB19F61</vt:lpwstr>
  </property>
  <property fmtid="{D5CDD505-2E9C-101B-9397-08002B2CF9AE}" pid="7" name="Asiasanat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Avainsanat">
    <vt:lpwstr>12;#presentation template|2ad3c496-72aa-4cb3-ad79-cc4c29aaedb8</vt:lpwstr>
  </property>
  <property fmtid="{D5CDD505-2E9C-101B-9397-08002B2CF9AE}" pid="13" name="MediaServiceImageTags">
    <vt:lpwstr/>
  </property>
</Properties>
</file>