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0" r:id="rId5"/>
    <p:sldId id="264" r:id="rId6"/>
    <p:sldId id="265" r:id="rId7"/>
    <p:sldId id="261" r:id="rId8"/>
    <p:sldId id="266" r:id="rId9"/>
    <p:sldId id="262" r:id="rId10"/>
    <p:sldId id="268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00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43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7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61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9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7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9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6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8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9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69F1-FC47-432B-AE4B-2A8B5D430C79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22C9-670B-4B0B-8AD1-A0A44F6F75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06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vkk.fi/tapahtumat/tavaramerkin-suojauskaytantoa-oikeustapausten-valoss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DH8r47F0o2g&amp;list=PLyZsJGvjrPnjheDm4FwNSAf4cKHPoI6I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suomalaisille-asiakkaille/palvelut/rahoitus/pk-ja-midcap-yritys/innovaatioseteli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ely-keskus.fi/web/yritystenkehittamispalvelut#.Wrja1MsUlD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mailto:jouni.hynynen@ely-keskus.fi" TargetMode="External"/><Relationship Id="rId4" Type="http://schemas.openxmlformats.org/officeDocument/2006/relationships/hyperlink" Target="https://www.maaseutu.f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535502" y="1918650"/>
            <a:ext cx="9721968" cy="3981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latin typeface="+mn-lt"/>
              </a:rPr>
              <a:t>IPR tutuksi: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sz="2400" dirty="0" smtClean="0">
                <a:latin typeface="+mn-lt"/>
              </a:rPr>
              <a:t/>
            </a:r>
            <a:br>
              <a:rPr lang="fi-FI" sz="2400" dirty="0" smtClean="0">
                <a:latin typeface="+mn-lt"/>
              </a:rPr>
            </a:br>
            <a:r>
              <a:rPr lang="fi-FI" b="1" dirty="0" smtClean="0">
                <a:latin typeface="+mn-lt"/>
              </a:rPr>
              <a:t>Omistatko brändisi? Jäikö tavaramerkki rekisteröimättä? Rohtoa vatsanpuruihin.</a:t>
            </a:r>
          </a:p>
          <a:p>
            <a:r>
              <a:rPr lang="fi-FI" sz="4800" dirty="0" smtClean="0">
                <a:latin typeface="+mn-lt"/>
              </a:rPr>
              <a:t/>
            </a:r>
            <a:br>
              <a:rPr lang="fi-FI" sz="4800" dirty="0" smtClean="0">
                <a:latin typeface="+mn-lt"/>
              </a:rPr>
            </a:br>
            <a:r>
              <a:rPr lang="fi-FI" sz="2800" dirty="0" smtClean="0">
                <a:latin typeface="+mn-lt"/>
              </a:rPr>
              <a:t>Team Finland kasvu- ja kansainvälistymiskoordinaattori, IPR-asiantuntija Jouni Hynynen, Keski-Suomen ELY-keskus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76" y="515687"/>
            <a:ext cx="2865643" cy="87124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5" y="470709"/>
            <a:ext cx="1916203" cy="9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22" y="836288"/>
            <a:ext cx="5612680" cy="4642206"/>
          </a:xfrm>
          <a:prstGeom prst="rect">
            <a:avLst/>
          </a:prstGeom>
        </p:spPr>
      </p:pic>
      <p:pic>
        <p:nvPicPr>
          <p:cNvPr id="8" name="Kuva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1" y="2027509"/>
            <a:ext cx="4826033" cy="43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744948" y="1698494"/>
            <a:ext cx="8606947" cy="4654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latin typeface="+mn-lt"/>
              </a:rPr>
              <a:t>Mistä apua?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/>
            </a:r>
            <a:br>
              <a:rPr lang="fi-FI" sz="3200" dirty="0" smtClean="0">
                <a:latin typeface="+mn-lt"/>
              </a:rPr>
            </a:br>
            <a:r>
              <a:rPr lang="fi-FI" sz="2800" dirty="0" smtClean="0">
                <a:latin typeface="+mn-lt"/>
                <a:hlinkClick r:id="rId2"/>
              </a:rPr>
              <a:t>Yritysten kehittämispalvelut –konsultointi, ELY-keskus</a:t>
            </a:r>
            <a:endParaRPr lang="fi-FI" sz="2800" dirty="0" smtClean="0">
              <a:latin typeface="+mn-lt"/>
            </a:endParaRPr>
          </a:p>
          <a:p>
            <a:r>
              <a:rPr lang="fi-FI" sz="2800" dirty="0" smtClean="0">
                <a:latin typeface="+mn-lt"/>
                <a:hlinkClick r:id="rId3"/>
              </a:rPr>
              <a:t>Innovaatioseteli, Business Finland</a:t>
            </a:r>
            <a:endParaRPr lang="fi-FI" sz="2800" dirty="0" smtClean="0">
              <a:latin typeface="+mn-lt"/>
            </a:endParaRPr>
          </a:p>
          <a:p>
            <a:r>
              <a:rPr lang="fi-FI" sz="2800" dirty="0" smtClean="0">
                <a:latin typeface="+mn-lt"/>
                <a:hlinkClick r:id="rId4"/>
              </a:rPr>
              <a:t>Maaseudun kehittämisrahoitus</a:t>
            </a:r>
            <a:endParaRPr lang="fi-FI" sz="2800" dirty="0" smtClean="0">
              <a:latin typeface="+mn-lt"/>
            </a:endParaRPr>
          </a:p>
          <a:p>
            <a:r>
              <a:rPr lang="fi-FI" sz="2800" dirty="0" smtClean="0">
                <a:latin typeface="+mn-lt"/>
              </a:rPr>
              <a:t>IPR-asiat voi sisällyttää useimpiin pk-yrityksen hanketukiin</a:t>
            </a:r>
          </a:p>
          <a:p>
            <a:r>
              <a:rPr lang="fi-FI" sz="2800" dirty="0" smtClean="0">
                <a:latin typeface="+mn-lt"/>
              </a:rPr>
              <a:t>Team Finland –koordinaattorit maakunnissa (vientiasiat)</a:t>
            </a:r>
          </a:p>
          <a:p>
            <a:endParaRPr lang="fi-FI" sz="2400" dirty="0">
              <a:latin typeface="+mn-lt"/>
            </a:endParaRPr>
          </a:p>
          <a:p>
            <a:r>
              <a:rPr lang="fi-FI" sz="2000" dirty="0" smtClean="0">
                <a:latin typeface="+mn-lt"/>
              </a:rPr>
              <a:t>Team Finland kasvu- ja kansainvälistymiskoordinaattori, IPR-asiantuntija</a:t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Jouni Hynynen, Keski-Suomen ELY-keskus</a:t>
            </a:r>
          </a:p>
          <a:p>
            <a:r>
              <a:rPr lang="fi-FI" sz="2000" dirty="0">
                <a:latin typeface="+mn-lt"/>
                <a:hlinkClick r:id="rId5"/>
              </a:rPr>
              <a:t>j</a:t>
            </a:r>
            <a:r>
              <a:rPr lang="fi-FI" sz="2000" dirty="0" smtClean="0">
                <a:latin typeface="+mn-lt"/>
                <a:hlinkClick r:id="rId5"/>
              </a:rPr>
              <a:t>ouni.hynynen@ely-keskus.fi</a:t>
            </a:r>
            <a:endParaRPr lang="fi-FI" sz="2000" dirty="0" smtClean="0">
              <a:latin typeface="+mn-lt"/>
            </a:endParaRPr>
          </a:p>
          <a:p>
            <a:r>
              <a:rPr lang="fi-FI" sz="2000" dirty="0" smtClean="0">
                <a:latin typeface="+mn-lt"/>
              </a:rPr>
              <a:t>0295 024 545</a:t>
            </a:r>
            <a:endParaRPr lang="fi-FI" sz="2000" dirty="0">
              <a:latin typeface="+mn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298" y="515688"/>
            <a:ext cx="3070598" cy="93355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92" y="515687"/>
            <a:ext cx="1952457" cy="9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3" y="33004"/>
            <a:ext cx="3600450" cy="29337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515" y="4905697"/>
            <a:ext cx="2435646" cy="190641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09669" y="2857440"/>
            <a:ext cx="1380879" cy="656569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64" y="2984561"/>
            <a:ext cx="3262307" cy="19211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90254">
            <a:off x="4080416" y="509597"/>
            <a:ext cx="7918823" cy="114990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63" y="4905697"/>
            <a:ext cx="6938963" cy="76260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184" y="5911065"/>
            <a:ext cx="2457450" cy="44767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9983">
            <a:off x="4505325" y="2059918"/>
            <a:ext cx="7466386" cy="985197"/>
          </a:xfrm>
          <a:prstGeom prst="rect">
            <a:avLst/>
          </a:prstGeom>
        </p:spPr>
      </p:pic>
      <p:grpSp>
        <p:nvGrpSpPr>
          <p:cNvPr id="10" name="Ryhmä 9"/>
          <p:cNvGrpSpPr/>
          <p:nvPr/>
        </p:nvGrpSpPr>
        <p:grpSpPr>
          <a:xfrm>
            <a:off x="2619375" y="2708172"/>
            <a:ext cx="9462113" cy="2601032"/>
            <a:chOff x="1978785" y="2425556"/>
            <a:chExt cx="9156892" cy="2448330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78785" y="2425556"/>
              <a:ext cx="9156892" cy="1976438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76762" y="4228062"/>
              <a:ext cx="4118922" cy="645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638844" y="4369753"/>
            <a:ext cx="3680041" cy="165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 b="1" dirty="0" smtClean="0">
                <a:latin typeface="+mn-lt"/>
              </a:rPr>
              <a:t>Suojaaminen</a:t>
            </a:r>
            <a:r>
              <a:rPr lang="fi-FI" sz="4800" dirty="0" smtClean="0">
                <a:latin typeface="+mn-lt"/>
              </a:rPr>
              <a:t/>
            </a:r>
            <a:br>
              <a:rPr lang="fi-FI" sz="4800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>”ettei toiset tekisi samanlaista”</a:t>
            </a:r>
            <a:endParaRPr lang="fi-FI" sz="5400" dirty="0">
              <a:latin typeface="+mn-lt"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811443" y="2280809"/>
            <a:ext cx="3217344" cy="2629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 b="1" dirty="0" smtClean="0">
                <a:latin typeface="+mn-lt"/>
              </a:rPr>
              <a:t>Brändi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>”asiakas oppii tuntemaan meidät, merkki laadun takeena”</a:t>
            </a:r>
            <a:endParaRPr lang="fi-FI" sz="5400" dirty="0">
              <a:latin typeface="+mn-lt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8521345" y="828804"/>
            <a:ext cx="3217344" cy="2615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 b="1" dirty="0" smtClean="0">
                <a:latin typeface="+mn-lt"/>
              </a:rPr>
              <a:t>Lisensointi</a:t>
            </a:r>
            <a:r>
              <a:rPr lang="fi-FI" dirty="0" smtClean="0">
                <a:latin typeface="+mn-lt"/>
              </a:rPr>
              <a:t/>
            </a:r>
            <a:br>
              <a:rPr lang="fi-FI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>”meidän brändin alla voi myydä muidenkin juttuja”</a:t>
            </a:r>
            <a:endParaRPr lang="fi-FI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2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72" y="11188"/>
            <a:ext cx="4443128" cy="6708947"/>
          </a:xfrm>
          <a:prstGeom prst="rect">
            <a:avLst/>
          </a:prstGeom>
        </p:spPr>
      </p:pic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10239341" y="6080891"/>
            <a:ext cx="1108168" cy="365125"/>
          </a:xfrm>
        </p:spPr>
        <p:txBody>
          <a:bodyPr/>
          <a:lstStyle/>
          <a:p>
            <a:fld id="{B1F155AA-D975-1648-A894-B0825A5F75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72" y="11188"/>
            <a:ext cx="4443128" cy="6708947"/>
          </a:xfrm>
          <a:prstGeom prst="rect">
            <a:avLst/>
          </a:prstGeom>
        </p:spPr>
      </p:pic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10239341" y="6080891"/>
            <a:ext cx="1108168" cy="365125"/>
          </a:xfrm>
        </p:spPr>
        <p:txBody>
          <a:bodyPr/>
          <a:lstStyle/>
          <a:p>
            <a:fld id="{B1F155AA-D975-1648-A894-B0825A5F75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Pyöristetty kuvaselitesuorakulmio 4"/>
          <p:cNvSpPr/>
          <p:nvPr/>
        </p:nvSpPr>
        <p:spPr>
          <a:xfrm>
            <a:off x="7496358" y="3585062"/>
            <a:ext cx="1784210" cy="1191080"/>
          </a:xfrm>
          <a:prstGeom prst="wedgeRoundRectCallout">
            <a:avLst>
              <a:gd name="adj1" fmla="val -95770"/>
              <a:gd name="adj2" fmla="val -27508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Luova </a:t>
            </a:r>
            <a:r>
              <a:rPr lang="fi-FI" sz="3600" dirty="0" smtClean="0"/>
              <a:t>sisältö</a:t>
            </a:r>
            <a:endParaRPr lang="fi-FI" sz="3600" dirty="0"/>
          </a:p>
        </p:txBody>
      </p:sp>
      <p:sp>
        <p:nvSpPr>
          <p:cNvPr id="6" name="Pyöristetty kuvaselitesuorakulmio 5"/>
          <p:cNvSpPr/>
          <p:nvPr/>
        </p:nvSpPr>
        <p:spPr>
          <a:xfrm>
            <a:off x="2561045" y="766073"/>
            <a:ext cx="2377651" cy="717516"/>
          </a:xfrm>
          <a:prstGeom prst="wedgeRoundRectCallout">
            <a:avLst>
              <a:gd name="adj1" fmla="val 58105"/>
              <a:gd name="adj2" fmla="val 33442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Ulkomuoto</a:t>
            </a:r>
            <a:endParaRPr lang="fi-FI" dirty="0"/>
          </a:p>
        </p:txBody>
      </p:sp>
      <p:sp>
        <p:nvSpPr>
          <p:cNvPr id="7" name="Pyöristetty kuvaselitesuorakulmio 6"/>
          <p:cNvSpPr/>
          <p:nvPr/>
        </p:nvSpPr>
        <p:spPr>
          <a:xfrm>
            <a:off x="7321667" y="2206192"/>
            <a:ext cx="1976081" cy="1139827"/>
          </a:xfrm>
          <a:prstGeom prst="wedgeRoundRectCallout">
            <a:avLst>
              <a:gd name="adj1" fmla="val -96705"/>
              <a:gd name="adj2" fmla="val 44565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Tekninen funktio</a:t>
            </a:r>
          </a:p>
        </p:txBody>
      </p:sp>
      <p:sp>
        <p:nvSpPr>
          <p:cNvPr id="8" name="Pyöristetty kuvaselitesuorakulmio 7"/>
          <p:cNvSpPr/>
          <p:nvPr/>
        </p:nvSpPr>
        <p:spPr>
          <a:xfrm>
            <a:off x="6918383" y="5068688"/>
            <a:ext cx="2416836" cy="1216367"/>
          </a:xfrm>
          <a:prstGeom prst="wedgeRoundRectCallout">
            <a:avLst>
              <a:gd name="adj1" fmla="val -59661"/>
              <a:gd name="adj2" fmla="val -83675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Myynti- argumentit</a:t>
            </a:r>
          </a:p>
        </p:txBody>
      </p:sp>
      <p:sp>
        <p:nvSpPr>
          <p:cNvPr id="9" name="Pyöristetty kuvaselitesuorakulmio 8"/>
          <p:cNvSpPr/>
          <p:nvPr/>
        </p:nvSpPr>
        <p:spPr>
          <a:xfrm>
            <a:off x="2561045" y="2203280"/>
            <a:ext cx="1598378" cy="647101"/>
          </a:xfrm>
          <a:prstGeom prst="wedgeRoundRectCallout">
            <a:avLst>
              <a:gd name="adj1" fmla="val 84708"/>
              <a:gd name="adj2" fmla="val 81240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Slogan</a:t>
            </a:r>
            <a:endParaRPr lang="fi-FI" dirty="0"/>
          </a:p>
        </p:txBody>
      </p:sp>
      <p:sp>
        <p:nvSpPr>
          <p:cNvPr id="11" name="Pyöristetty kuvaselitesuorakulmio 10"/>
          <p:cNvSpPr/>
          <p:nvPr/>
        </p:nvSpPr>
        <p:spPr>
          <a:xfrm>
            <a:off x="7132907" y="439947"/>
            <a:ext cx="2159182" cy="1627970"/>
          </a:xfrm>
          <a:prstGeom prst="wedgeRoundRectCallout">
            <a:avLst>
              <a:gd name="adj1" fmla="val -39397"/>
              <a:gd name="adj2" fmla="val -60712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Verkko-sisällöt, SOME</a:t>
            </a:r>
            <a:endParaRPr lang="fi-FI" dirty="0"/>
          </a:p>
        </p:txBody>
      </p:sp>
      <p:sp>
        <p:nvSpPr>
          <p:cNvPr id="23" name="Pyöristetty kuvaselitesuorakulmio 22"/>
          <p:cNvSpPr/>
          <p:nvPr/>
        </p:nvSpPr>
        <p:spPr>
          <a:xfrm>
            <a:off x="2561045" y="3623902"/>
            <a:ext cx="2043225" cy="1202556"/>
          </a:xfrm>
          <a:prstGeom prst="wedgeRoundRectCallout">
            <a:avLst>
              <a:gd name="adj1" fmla="val 63450"/>
              <a:gd name="adj2" fmla="val -1006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Brändin tunnus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328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yöristetty kuvaselitesuorakulmio 27"/>
          <p:cNvSpPr/>
          <p:nvPr/>
        </p:nvSpPr>
        <p:spPr>
          <a:xfrm>
            <a:off x="96783" y="2689373"/>
            <a:ext cx="2305049" cy="1192391"/>
          </a:xfrm>
          <a:prstGeom prst="wedgeRoundRectCallout">
            <a:avLst>
              <a:gd name="adj1" fmla="val 55735"/>
              <a:gd name="adj2" fmla="val -3520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800" dirty="0" smtClean="0">
              <a:solidFill>
                <a:srgbClr val="00206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72" y="11188"/>
            <a:ext cx="4443128" cy="6708947"/>
          </a:xfrm>
          <a:prstGeom prst="rect">
            <a:avLst/>
          </a:prstGeom>
        </p:spPr>
      </p:pic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10239341" y="6080891"/>
            <a:ext cx="1108168" cy="365125"/>
          </a:xfrm>
        </p:spPr>
        <p:txBody>
          <a:bodyPr/>
          <a:lstStyle/>
          <a:p>
            <a:fld id="{B1F155AA-D975-1648-A894-B0825A5F75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Pyöristetty kuvaselitesuorakulmio 4"/>
          <p:cNvSpPr/>
          <p:nvPr/>
        </p:nvSpPr>
        <p:spPr>
          <a:xfrm>
            <a:off x="7496355" y="3587700"/>
            <a:ext cx="1784937" cy="1191080"/>
          </a:xfrm>
          <a:prstGeom prst="wedgeRoundRectCallout">
            <a:avLst>
              <a:gd name="adj1" fmla="val -98756"/>
              <a:gd name="adj2" fmla="val -28233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Luova </a:t>
            </a:r>
            <a:r>
              <a:rPr lang="fi-FI" sz="3600" dirty="0" smtClean="0"/>
              <a:t>sisältö</a:t>
            </a:r>
            <a:endParaRPr lang="fi-FI" sz="3600" dirty="0"/>
          </a:p>
        </p:txBody>
      </p:sp>
      <p:sp>
        <p:nvSpPr>
          <p:cNvPr id="6" name="Pyöristetty kuvaselitesuorakulmio 5"/>
          <p:cNvSpPr/>
          <p:nvPr/>
        </p:nvSpPr>
        <p:spPr>
          <a:xfrm>
            <a:off x="2561045" y="766073"/>
            <a:ext cx="2377651" cy="717516"/>
          </a:xfrm>
          <a:prstGeom prst="wedgeRoundRectCallout">
            <a:avLst>
              <a:gd name="adj1" fmla="val 58105"/>
              <a:gd name="adj2" fmla="val 33442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Ulkomuoto</a:t>
            </a:r>
            <a:endParaRPr lang="fi-FI" dirty="0"/>
          </a:p>
        </p:txBody>
      </p:sp>
      <p:sp>
        <p:nvSpPr>
          <p:cNvPr id="7" name="Pyöristetty kuvaselitesuorakulmio 6"/>
          <p:cNvSpPr/>
          <p:nvPr/>
        </p:nvSpPr>
        <p:spPr>
          <a:xfrm>
            <a:off x="7321667" y="2206192"/>
            <a:ext cx="1976081" cy="1139827"/>
          </a:xfrm>
          <a:prstGeom prst="wedgeRoundRectCallout">
            <a:avLst>
              <a:gd name="adj1" fmla="val -96705"/>
              <a:gd name="adj2" fmla="val 44565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Tekninen funktio</a:t>
            </a:r>
          </a:p>
        </p:txBody>
      </p:sp>
      <p:sp>
        <p:nvSpPr>
          <p:cNvPr id="8" name="Pyöristetty kuvaselitesuorakulmio 7"/>
          <p:cNvSpPr/>
          <p:nvPr/>
        </p:nvSpPr>
        <p:spPr>
          <a:xfrm>
            <a:off x="6918383" y="5068688"/>
            <a:ext cx="2416836" cy="1216367"/>
          </a:xfrm>
          <a:prstGeom prst="wedgeRoundRectCallout">
            <a:avLst>
              <a:gd name="adj1" fmla="val -59661"/>
              <a:gd name="adj2" fmla="val -83675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Myynti- argumentit</a:t>
            </a:r>
          </a:p>
        </p:txBody>
      </p:sp>
      <p:sp>
        <p:nvSpPr>
          <p:cNvPr id="9" name="Pyöristetty kuvaselitesuorakulmio 8"/>
          <p:cNvSpPr/>
          <p:nvPr/>
        </p:nvSpPr>
        <p:spPr>
          <a:xfrm>
            <a:off x="2561045" y="2203280"/>
            <a:ext cx="1598378" cy="647101"/>
          </a:xfrm>
          <a:prstGeom prst="wedgeRoundRectCallout">
            <a:avLst>
              <a:gd name="adj1" fmla="val 84708"/>
              <a:gd name="adj2" fmla="val 81240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/>
              <a:t>Slogan</a:t>
            </a:r>
            <a:endParaRPr lang="fi-FI" dirty="0"/>
          </a:p>
        </p:txBody>
      </p:sp>
      <p:sp>
        <p:nvSpPr>
          <p:cNvPr id="11" name="Pyöristetty kuvaselitesuorakulmio 10"/>
          <p:cNvSpPr/>
          <p:nvPr/>
        </p:nvSpPr>
        <p:spPr>
          <a:xfrm>
            <a:off x="7132907" y="439947"/>
            <a:ext cx="2159182" cy="1627970"/>
          </a:xfrm>
          <a:prstGeom prst="wedgeRoundRectCallout">
            <a:avLst>
              <a:gd name="adj1" fmla="val -39397"/>
              <a:gd name="adj2" fmla="val -60712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Verkko-sisällöt, SOME</a:t>
            </a:r>
            <a:endParaRPr lang="fi-FI" dirty="0"/>
          </a:p>
        </p:txBody>
      </p:sp>
      <p:sp>
        <p:nvSpPr>
          <p:cNvPr id="12" name="Pyöristetty kuvaselitesuorakulmio 11"/>
          <p:cNvSpPr/>
          <p:nvPr/>
        </p:nvSpPr>
        <p:spPr>
          <a:xfrm>
            <a:off x="89982" y="1253933"/>
            <a:ext cx="2406742" cy="949348"/>
          </a:xfrm>
          <a:prstGeom prst="wedgeRoundRectCallout">
            <a:avLst>
              <a:gd name="adj1" fmla="val 58222"/>
              <a:gd name="adj2" fmla="val -4047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Mallioikeuden rekisteröinti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14" name="Pyöristetty kuvaselitesuorakulmio 13"/>
          <p:cNvSpPr/>
          <p:nvPr/>
        </p:nvSpPr>
        <p:spPr>
          <a:xfrm>
            <a:off x="9335219" y="159595"/>
            <a:ext cx="2782448" cy="862218"/>
          </a:xfrm>
          <a:prstGeom prst="wedgeRoundRectCallout">
            <a:avLst>
              <a:gd name="adj1" fmla="val -57055"/>
              <a:gd name="adj2" fmla="val 2638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Verkkotunnusten rekisteröinti</a:t>
            </a:r>
          </a:p>
        </p:txBody>
      </p:sp>
      <p:sp>
        <p:nvSpPr>
          <p:cNvPr id="17" name="Pyöristetty kuvaselitesuorakulmio 16"/>
          <p:cNvSpPr/>
          <p:nvPr/>
        </p:nvSpPr>
        <p:spPr>
          <a:xfrm>
            <a:off x="10048066" y="2342024"/>
            <a:ext cx="2062991" cy="512870"/>
          </a:xfrm>
          <a:prstGeom prst="wedgeRoundRectCallout">
            <a:avLst>
              <a:gd name="adj1" fmla="val -79604"/>
              <a:gd name="adj2" fmla="val -1289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Patentointi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18" name="Pyöristetty kuvaselitesuorakulmio 17"/>
          <p:cNvSpPr/>
          <p:nvPr/>
        </p:nvSpPr>
        <p:spPr>
          <a:xfrm>
            <a:off x="9929004" y="3746470"/>
            <a:ext cx="2182053" cy="812146"/>
          </a:xfrm>
          <a:prstGeom prst="wedgeRoundRectCallout">
            <a:avLst>
              <a:gd name="adj1" fmla="val -76573"/>
              <a:gd name="adj2" fmla="val 2637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Tekijän-oikeudet</a:t>
            </a:r>
            <a:r>
              <a:rPr lang="fi-FI" sz="2800" dirty="0" smtClean="0"/>
              <a:t> </a:t>
            </a:r>
            <a:r>
              <a:rPr lang="fi-FI" sz="2800" dirty="0">
                <a:solidFill>
                  <a:srgbClr val="000064"/>
                </a:solidFill>
              </a:rPr>
              <a:t>©</a:t>
            </a:r>
          </a:p>
        </p:txBody>
      </p:sp>
      <p:sp>
        <p:nvSpPr>
          <p:cNvPr id="19" name="Pyöristetty kuvaselitesuorakulmio 18"/>
          <p:cNvSpPr/>
          <p:nvPr/>
        </p:nvSpPr>
        <p:spPr>
          <a:xfrm>
            <a:off x="9725025" y="6176513"/>
            <a:ext cx="2386032" cy="479784"/>
          </a:xfrm>
          <a:prstGeom prst="wedgeRoundRectCallout">
            <a:avLst>
              <a:gd name="adj1" fmla="val -63884"/>
              <a:gd name="adj2" fmla="val -4851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solidFill>
                  <a:srgbClr val="001A91"/>
                </a:solidFill>
              </a:rPr>
              <a:t>L</a:t>
            </a:r>
            <a:r>
              <a:rPr lang="fi-FI" sz="2800" dirty="0" smtClean="0">
                <a:solidFill>
                  <a:srgbClr val="001A91"/>
                </a:solidFill>
              </a:rPr>
              <a:t>isenssit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20" name="Pyöristetty kuvaselitesuorakulmio 19"/>
          <p:cNvSpPr/>
          <p:nvPr/>
        </p:nvSpPr>
        <p:spPr>
          <a:xfrm>
            <a:off x="9236088" y="5065232"/>
            <a:ext cx="2874969" cy="950623"/>
          </a:xfrm>
          <a:prstGeom prst="wedgeRoundRectCallout">
            <a:avLst>
              <a:gd name="adj1" fmla="val -56424"/>
              <a:gd name="adj2" fmla="val -65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Maantieteellinen alkuperämerkintä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21" name="Pyöristetty kuvaselitesuorakulmio 20"/>
          <p:cNvSpPr/>
          <p:nvPr/>
        </p:nvSpPr>
        <p:spPr>
          <a:xfrm>
            <a:off x="96782" y="4727275"/>
            <a:ext cx="2305049" cy="911329"/>
          </a:xfrm>
          <a:prstGeom prst="wedgeRoundRectCallout">
            <a:avLst>
              <a:gd name="adj1" fmla="val -39390"/>
              <a:gd name="adj2" fmla="val 727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Kumppanuus- sopimukset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22" name="Pyöristetty kuvaselitesuorakulmio 21"/>
          <p:cNvSpPr/>
          <p:nvPr/>
        </p:nvSpPr>
        <p:spPr>
          <a:xfrm>
            <a:off x="10048066" y="2949328"/>
            <a:ext cx="2062991" cy="527942"/>
          </a:xfrm>
          <a:prstGeom prst="wedgeRoundRectCallout">
            <a:avLst>
              <a:gd name="adj1" fmla="val -76482"/>
              <a:gd name="adj2" fmla="val -50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Salassapito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23" name="Pyöristetty kuvaselitesuorakulmio 22"/>
          <p:cNvSpPr/>
          <p:nvPr/>
        </p:nvSpPr>
        <p:spPr>
          <a:xfrm>
            <a:off x="2561045" y="3623902"/>
            <a:ext cx="2043225" cy="1202556"/>
          </a:xfrm>
          <a:prstGeom prst="wedgeRoundRectCallout">
            <a:avLst>
              <a:gd name="adj1" fmla="val 63450"/>
              <a:gd name="adj2" fmla="val -1006"/>
              <a:gd name="adj3" fmla="val 16667"/>
            </a:avLst>
          </a:prstGeom>
          <a:solidFill>
            <a:srgbClr val="002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3600" dirty="0" smtClean="0"/>
              <a:t>Brändin tunnus</a:t>
            </a:r>
            <a:endParaRPr lang="fi-FI" dirty="0" smtClean="0"/>
          </a:p>
        </p:txBody>
      </p:sp>
      <p:sp>
        <p:nvSpPr>
          <p:cNvPr id="24" name="Pyöristetty kuvaselitesuorakulmio 23"/>
          <p:cNvSpPr/>
          <p:nvPr/>
        </p:nvSpPr>
        <p:spPr>
          <a:xfrm>
            <a:off x="9829800" y="1104467"/>
            <a:ext cx="2287867" cy="884401"/>
          </a:xfrm>
          <a:prstGeom prst="wedgeRoundRectCallout">
            <a:avLst>
              <a:gd name="adj1" fmla="val -69444"/>
              <a:gd name="adj2" fmla="val -4159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SOME-tunnukset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25" name="Pyöristetty kuvaselitesuorakulmio 24"/>
          <p:cNvSpPr/>
          <p:nvPr/>
        </p:nvSpPr>
        <p:spPr>
          <a:xfrm>
            <a:off x="1457325" y="5816817"/>
            <a:ext cx="2667701" cy="893274"/>
          </a:xfrm>
          <a:prstGeom prst="wedgeRoundRectCallout">
            <a:avLst>
              <a:gd name="adj1" fmla="val 57297"/>
              <a:gd name="adj2" fmla="val -386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Kasvinjalostajanoikeus</a:t>
            </a:r>
            <a:endParaRPr lang="fi-FI" sz="2800" dirty="0">
              <a:solidFill>
                <a:srgbClr val="001A91"/>
              </a:solidFill>
            </a:endParaRPr>
          </a:p>
        </p:txBody>
      </p:sp>
      <p:sp>
        <p:nvSpPr>
          <p:cNvPr id="16" name="Pyöristetty kuvaselitesuorakulmio 15"/>
          <p:cNvSpPr/>
          <p:nvPr/>
        </p:nvSpPr>
        <p:spPr>
          <a:xfrm>
            <a:off x="99829" y="2698968"/>
            <a:ext cx="2305049" cy="1192391"/>
          </a:xfrm>
          <a:prstGeom prst="wedgeRoundRectCallout">
            <a:avLst>
              <a:gd name="adj1" fmla="val 55734"/>
              <a:gd name="adj2" fmla="val 287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Tavaramerkin rekisteröinti </a:t>
            </a:r>
            <a:r>
              <a:rPr lang="fi-FI" sz="2800" dirty="0">
                <a:solidFill>
                  <a:srgbClr val="002060"/>
                </a:solidFill>
              </a:rPr>
              <a:t>®</a:t>
            </a:r>
            <a:endParaRPr lang="fi-FI" sz="2800" dirty="0" smtClean="0">
              <a:solidFill>
                <a:srgbClr val="002060"/>
              </a:solidFill>
            </a:endParaRPr>
          </a:p>
        </p:txBody>
      </p:sp>
      <p:sp>
        <p:nvSpPr>
          <p:cNvPr id="26" name="Pyöristetty kuvaselitesuorakulmio 25"/>
          <p:cNvSpPr/>
          <p:nvPr/>
        </p:nvSpPr>
        <p:spPr>
          <a:xfrm>
            <a:off x="89982" y="203034"/>
            <a:ext cx="3843843" cy="428265"/>
          </a:xfrm>
          <a:prstGeom prst="wedgeRoundRectCallout">
            <a:avLst>
              <a:gd name="adj1" fmla="val -27443"/>
              <a:gd name="adj2" fmla="val -7816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 smtClean="0">
                <a:solidFill>
                  <a:srgbClr val="001A91"/>
                </a:solidFill>
              </a:rPr>
              <a:t>Yritys kaupparekisterissä</a:t>
            </a:r>
            <a:endParaRPr lang="fi-FI" sz="2800" dirty="0">
              <a:solidFill>
                <a:srgbClr val="001A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862642" y="836712"/>
            <a:ext cx="10393357" cy="897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latin typeface="+mn-lt"/>
              </a:rPr>
              <a:t>IPR: Vientiyrityksen top </a:t>
            </a:r>
            <a:r>
              <a:rPr lang="fi-FI" sz="6600" b="1" dirty="0" smtClean="0">
                <a:latin typeface="+mn-lt"/>
              </a:rPr>
              <a:t>3</a:t>
            </a:r>
            <a:r>
              <a:rPr lang="fi-FI" b="1" dirty="0" smtClean="0">
                <a:latin typeface="+mn-lt"/>
              </a:rPr>
              <a:t> + 3</a:t>
            </a:r>
            <a:endParaRPr lang="fi-FI" b="1" dirty="0">
              <a:latin typeface="+mn-lt"/>
            </a:endParaRPr>
          </a:p>
        </p:txBody>
      </p:sp>
      <p:sp>
        <p:nvSpPr>
          <p:cNvPr id="3" name="Tekstin paikkamerkki 5"/>
          <p:cNvSpPr txBox="1">
            <a:spLocks/>
          </p:cNvSpPr>
          <p:nvPr/>
        </p:nvSpPr>
        <p:spPr>
          <a:xfrm>
            <a:off x="1314450" y="2238373"/>
            <a:ext cx="10591800" cy="4076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3600" dirty="0" smtClean="0"/>
              <a:t>1. Brändin tunnus</a:t>
            </a:r>
          </a:p>
          <a:p>
            <a:pPr marL="790575" lvl="1" indent="-342900">
              <a:buFontTx/>
              <a:buChar char="-"/>
            </a:pPr>
            <a:r>
              <a:rPr lang="fi-FI" sz="3200" dirty="0" smtClean="0"/>
              <a:t>tavaramerkkirekisteröinti </a:t>
            </a:r>
            <a:r>
              <a:rPr lang="fi-FI" sz="3200" dirty="0"/>
              <a:t>kohdemaissa</a:t>
            </a:r>
          </a:p>
          <a:p>
            <a:pPr marL="790575" lvl="1" indent="-342900">
              <a:buFontTx/>
              <a:buChar char="-"/>
            </a:pPr>
            <a:r>
              <a:rPr lang="fi-FI" sz="3200" dirty="0" smtClean="0"/>
              <a:t>verkkotunnukset </a:t>
            </a:r>
            <a:r>
              <a:rPr lang="fi-FI" sz="3200" dirty="0"/>
              <a:t>.</a:t>
            </a:r>
            <a:r>
              <a:rPr lang="fi-FI" sz="3200" dirty="0" err="1"/>
              <a:t>fi</a:t>
            </a:r>
            <a:r>
              <a:rPr lang="fi-FI" sz="3200" dirty="0"/>
              <a:t> .</a:t>
            </a:r>
            <a:r>
              <a:rPr lang="fi-FI" sz="3200" dirty="0" smtClean="0"/>
              <a:t>com ja kohdemaan pääte</a:t>
            </a:r>
            <a:endParaRPr lang="fi-FI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 smtClean="0"/>
              <a:t>2. Verkkosivut</a:t>
            </a:r>
          </a:p>
          <a:p>
            <a:pPr marL="790575" lvl="1" indent="-342900">
              <a:buFontTx/>
              <a:buChar char="-"/>
            </a:pPr>
            <a:r>
              <a:rPr lang="fi-FI" sz="3200" dirty="0"/>
              <a:t>v</a:t>
            </a:r>
            <a:r>
              <a:rPr lang="fi-FI" sz="3200" dirty="0" smtClean="0"/>
              <a:t>almistajalle ja brändille (yhdessä tai erikseen)</a:t>
            </a:r>
            <a:endParaRPr lang="fi-FI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 smtClean="0"/>
              <a:t>3. Some-tunnukset eri kanavissa</a:t>
            </a:r>
          </a:p>
          <a:p>
            <a:pPr marL="790575" lvl="1" indent="-342900">
              <a:buFontTx/>
              <a:buChar char="-"/>
            </a:pPr>
            <a:r>
              <a:rPr lang="fi-FI" sz="3200" dirty="0"/>
              <a:t>brändin </a:t>
            </a:r>
            <a:r>
              <a:rPr lang="fi-FI" sz="3200" dirty="0" smtClean="0"/>
              <a:t>tunnus ja valmistaja (yhdessä tai erikseen)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9651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862642" y="836712"/>
            <a:ext cx="10393357" cy="897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latin typeface="+mn-lt"/>
              </a:rPr>
              <a:t>IPR: Vientiyrityksen top 3 + </a:t>
            </a:r>
            <a:r>
              <a:rPr lang="fi-FI" sz="6600" b="1" dirty="0" smtClean="0">
                <a:latin typeface="+mn-lt"/>
              </a:rPr>
              <a:t>3</a:t>
            </a:r>
            <a:endParaRPr lang="fi-FI" sz="6600" b="1" dirty="0">
              <a:latin typeface="+mn-lt"/>
            </a:endParaRPr>
          </a:p>
        </p:txBody>
      </p:sp>
      <p:sp>
        <p:nvSpPr>
          <p:cNvPr id="3" name="Tekstin paikkamerkki 5"/>
          <p:cNvSpPr txBox="1">
            <a:spLocks/>
          </p:cNvSpPr>
          <p:nvPr/>
        </p:nvSpPr>
        <p:spPr>
          <a:xfrm>
            <a:off x="1638300" y="1990724"/>
            <a:ext cx="10153650" cy="4495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600" dirty="0"/>
              <a:t>4. Kirjalliset sopimukset kumppaneiden </a:t>
            </a:r>
            <a:r>
              <a:rPr lang="fi-FI" sz="3600" dirty="0" smtClean="0"/>
              <a:t>kanssa</a:t>
            </a:r>
          </a:p>
          <a:p>
            <a:pPr marL="790575" lvl="1" indent="-342900">
              <a:buFontTx/>
              <a:buChar char="-"/>
            </a:pPr>
            <a:r>
              <a:rPr lang="fi-FI" sz="3200" dirty="0"/>
              <a:t>huolehdi toimitusvarmuudesta ja sanktioista</a:t>
            </a:r>
          </a:p>
          <a:p>
            <a:pPr marL="0" indent="0">
              <a:buNone/>
            </a:pPr>
            <a:r>
              <a:rPr lang="fi-FI" sz="3600" dirty="0"/>
              <a:t>5. Jos muodolla on </a:t>
            </a:r>
            <a:r>
              <a:rPr lang="fi-FI" sz="3600" dirty="0" smtClean="0"/>
              <a:t>väliä</a:t>
            </a:r>
          </a:p>
          <a:p>
            <a:pPr marL="790575" lvl="1" indent="-342900">
              <a:buFontTx/>
              <a:buChar char="-"/>
            </a:pPr>
            <a:r>
              <a:rPr lang="fi-FI" sz="3200" dirty="0"/>
              <a:t>mallioikeuden rekisteröinti </a:t>
            </a:r>
            <a:r>
              <a:rPr lang="fi-FI" sz="3200" dirty="0" smtClean="0"/>
              <a:t>kohdemaissa</a:t>
            </a:r>
          </a:p>
          <a:p>
            <a:pPr marL="790575" lvl="1" indent="-342900">
              <a:buFontTx/>
              <a:buChar char="-"/>
            </a:pPr>
            <a:r>
              <a:rPr lang="fi-FI" sz="3200" dirty="0" smtClean="0"/>
              <a:t>Design </a:t>
            </a:r>
            <a:r>
              <a:rPr lang="fi-FI" sz="3200" dirty="0"/>
              <a:t>Patent </a:t>
            </a:r>
            <a:r>
              <a:rPr lang="fi-FI" sz="3200" dirty="0" smtClean="0"/>
              <a:t>USA</a:t>
            </a:r>
            <a:endParaRPr lang="fi-FI" sz="3200" dirty="0"/>
          </a:p>
          <a:p>
            <a:pPr marL="0" indent="0">
              <a:buNone/>
            </a:pPr>
            <a:r>
              <a:rPr lang="fi-FI" sz="3600" dirty="0"/>
              <a:t>6. Mikäli teknistä </a:t>
            </a:r>
            <a:r>
              <a:rPr lang="fi-FI" sz="3600" dirty="0" smtClean="0"/>
              <a:t>uutuutta (sisältö, ICT tms.)</a:t>
            </a:r>
            <a:endParaRPr lang="fi-FI" sz="3600" dirty="0"/>
          </a:p>
          <a:p>
            <a:pPr marL="790575" lvl="1" indent="-342900">
              <a:buFontTx/>
              <a:buChar char="-"/>
            </a:pPr>
            <a:r>
              <a:rPr lang="fi-FI" sz="3200" dirty="0"/>
              <a:t>FTO – </a:t>
            </a:r>
            <a:r>
              <a:rPr lang="fi-FI" sz="3200" dirty="0" err="1"/>
              <a:t>Freedom</a:t>
            </a:r>
            <a:r>
              <a:rPr lang="fi-FI" sz="3200" dirty="0"/>
              <a:t> to </a:t>
            </a:r>
            <a:r>
              <a:rPr lang="fi-FI" sz="3200" dirty="0" err="1"/>
              <a:t>Operate</a:t>
            </a:r>
            <a:endParaRPr lang="fi-FI" sz="3200" dirty="0"/>
          </a:p>
          <a:p>
            <a:pPr marL="790575" lvl="1" indent="-342900">
              <a:buFontTx/>
              <a:buChar char="-"/>
            </a:pPr>
            <a:r>
              <a:rPr lang="fi-FI" sz="3200" dirty="0"/>
              <a:t>Patentoinnin harkinta</a:t>
            </a:r>
          </a:p>
        </p:txBody>
      </p:sp>
    </p:spTree>
    <p:extLst>
      <p:ext uri="{BB962C8B-B14F-4D97-AF65-F5344CB8AC3E}">
        <p14:creationId xmlns:p14="http://schemas.microsoft.com/office/powerpoint/2010/main" val="3749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" y="162093"/>
            <a:ext cx="4539217" cy="371116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39" y="3975832"/>
            <a:ext cx="4291403" cy="282096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894" y="141756"/>
            <a:ext cx="6374417" cy="371379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4" y="3933800"/>
            <a:ext cx="3196969" cy="286381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079" y="3975832"/>
            <a:ext cx="3209287" cy="28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151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Hynynen Jouni-Pekka</dc:creator>
  <cp:lastModifiedBy>Kykkänen Piia</cp:lastModifiedBy>
  <cp:revision>23</cp:revision>
  <dcterms:created xsi:type="dcterms:W3CDTF">2018-03-26T11:06:07Z</dcterms:created>
  <dcterms:modified xsi:type="dcterms:W3CDTF">2018-09-17T13:18:34Z</dcterms:modified>
</cp:coreProperties>
</file>