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4" r:id="rId2"/>
    <p:sldMasterId id="2147483684" r:id="rId3"/>
    <p:sldMasterId id="2147483705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405" r:id="rId7"/>
    <p:sldId id="355" r:id="rId8"/>
    <p:sldId id="470" r:id="rId9"/>
    <p:sldId id="465" r:id="rId10"/>
    <p:sldId id="466" r:id="rId11"/>
    <p:sldId id="467" r:id="rId12"/>
    <p:sldId id="471" r:id="rId13"/>
    <p:sldId id="468" r:id="rId14"/>
    <p:sldId id="472" r:id="rId15"/>
    <p:sldId id="483" r:id="rId16"/>
    <p:sldId id="495" r:id="rId17"/>
    <p:sldId id="464" r:id="rId18"/>
    <p:sldId id="469" r:id="rId19"/>
    <p:sldId id="265" r:id="rId20"/>
    <p:sldId id="260" r:id="rId21"/>
  </p:sldIdLst>
  <p:sldSz cx="9144000" cy="6858000" type="screen4x3"/>
  <p:notesSz cx="6805613" cy="99441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>
      <p:cViewPr varScale="1">
        <p:scale>
          <a:sx n="111" d="100"/>
          <a:sy n="111" d="100"/>
        </p:scale>
        <p:origin x="145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0" hangingPunct="0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3DB5BA86-6317-4CCB-847A-D5D84C719E7E}" type="datetimeFigureOut">
              <a:rPr lang="fi-FI"/>
              <a:pPr>
                <a:defRPr/>
              </a:pPr>
              <a:t>17.9.2018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eaLnBrk="0" hangingPunct="0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353A438-4FA8-4AD2-B7C4-FA7CA59329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70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0" hangingPunct="0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47E8A15E-55D9-4C8C-A045-7132A829B4CE}" type="datetimeFigureOut">
              <a:rPr lang="fi-FI"/>
              <a:pPr>
                <a:defRPr/>
              </a:pPr>
              <a:t>17.9.2018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eaLnBrk="0" hangingPunct="0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23665D0A-A4A6-4A89-9116-262874D0C8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82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EF312-FC72-47A9-875B-11053910A79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EF312-FC72-47A9-875B-11053910A79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4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roagria.tif                                                   00038519C3P0                           B6497D4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1238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" b="54536"/>
          <a:stretch>
            <a:fillRect/>
          </a:stretch>
        </p:blipFill>
        <p:spPr bwMode="auto">
          <a:xfrm>
            <a:off x="2627784" y="2492896"/>
            <a:ext cx="652938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uva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822" b="56123"/>
          <a:stretch>
            <a:fillRect/>
          </a:stretch>
        </p:blipFill>
        <p:spPr bwMode="auto">
          <a:xfrm>
            <a:off x="3131840" y="3207098"/>
            <a:ext cx="60499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9346" y="1124744"/>
            <a:ext cx="6277069" cy="22098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510136"/>
            <a:ext cx="6264696" cy="114300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4918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1 rivinen ja sisalto tus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768752" cy="86409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1691680" y="1556792"/>
            <a:ext cx="7272808" cy="41764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75B8-D4E9-496D-A71D-8D8D54926F1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3DBC4B-C5FA-4656-91CA-151E858412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0712" y="6512322"/>
            <a:ext cx="5813616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81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nen ja sisältö tus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334000" cy="8382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1691680" y="1556792"/>
            <a:ext cx="7128792" cy="41764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0B6F-6630-41D3-9C3A-21E50F785CA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88E671A-AC68-46F0-8D94-C5BD20A8A1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0712" y="6512322"/>
            <a:ext cx="5813616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69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idulla tus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63CDD-6FEA-4310-B871-D199470D745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D99F-E1C4-4327-B8EA-7AA958D299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3768" y="6512322"/>
            <a:ext cx="504056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945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ripalkki logolla tus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476672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err="1"/>
              <a:t>Click</a:t>
            </a:r>
            <a:r>
              <a:rPr lang="fi-FI" altLang="fi-FI" dirty="0"/>
              <a:t> to </a:t>
            </a:r>
            <a:r>
              <a:rPr lang="fi-FI" altLang="fi-FI" dirty="0" err="1"/>
              <a:t>edit</a:t>
            </a:r>
            <a:r>
              <a:rPr lang="fi-FI" altLang="fi-FI" dirty="0"/>
              <a:t> </a:t>
            </a:r>
            <a:r>
              <a:rPr lang="fi-FI" altLang="fi-FI" dirty="0" err="1"/>
              <a:t>Master</a:t>
            </a:r>
            <a:r>
              <a:rPr lang="fi-FI" altLang="fi-FI" dirty="0"/>
              <a:t> </a:t>
            </a:r>
            <a:r>
              <a:rPr lang="fi-FI" altLang="fi-FI" dirty="0" err="1"/>
              <a:t>title</a:t>
            </a:r>
            <a:endParaRPr lang="fi-FI" alt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-1" y="4680520"/>
            <a:ext cx="9128125" cy="220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/>
          <p:cNvSpPr/>
          <p:nvPr userDrawn="1"/>
        </p:nvSpPr>
        <p:spPr>
          <a:xfrm>
            <a:off x="0" y="1484784"/>
            <a:ext cx="9144000" cy="4198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6" descr="proagria.tif                                                   00038519C3P0                           B6497D40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619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9675" y="6518672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7" y="6512322"/>
            <a:ext cx="57626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E413B0-3C6D-48B9-8B32-E75CAE33403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0449" y="6512322"/>
            <a:ext cx="6099225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6896FD2-B1F2-4FF4-A1D1-37F599123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68" y="5985079"/>
            <a:ext cx="598920" cy="5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8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www.koneagria.fi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fld id="{4246CE56-7035-A34D-B440-854921C334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694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1 rivinen ja sisalto itu ja MK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768752" cy="86409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1691680" y="1556792"/>
            <a:ext cx="7272808" cy="41764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75B8-D4E9-496D-A71D-8D8D54926F1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04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1 rivinen ja sis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768752" cy="864096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1871192" y="1196752"/>
            <a:ext cx="7272808" cy="4176464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FCA8B-6865-4FFD-A46A-1A2D7318A1E4}" type="datetime1">
              <a:rPr lang="fi-FI" smtClean="0"/>
              <a:t>17.9.2018</a:t>
            </a:fld>
            <a:endParaRPr lang="fi-F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BE50-A083-403D-B0DC-5397FED1044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290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1 rivinen ja sisalto MK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768752" cy="86409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1691680" y="1556792"/>
            <a:ext cx="7272808" cy="41764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75B8-D4E9-496D-A71D-8D8D54926F1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015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1 rivinen ja sis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768752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1691680" y="1556792"/>
            <a:ext cx="7272808" cy="417646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75B8-D4E9-496D-A71D-8D8D54926F1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508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nen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334000" cy="838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1691680" y="1556792"/>
            <a:ext cx="7128792" cy="417646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0B6F-6630-41D3-9C3A-21E50F785CA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433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tkosivu sis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1619672" y="404664"/>
            <a:ext cx="7128792" cy="511256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83E4F-E8A9-4CD6-A6E2-B901DF7DB65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1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705794" y="1628800"/>
            <a:ext cx="3298254" cy="3733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384376" cy="3733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3224-1CD1-479F-8138-1C64A1B526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334000" cy="838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70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/>
          <p:cNvSpPr>
            <a:spLocks noGrp="1"/>
          </p:cNvSpPr>
          <p:nvPr>
            <p:ph type="pic" idx="13"/>
          </p:nvPr>
        </p:nvSpPr>
        <p:spPr>
          <a:xfrm>
            <a:off x="1691680" y="1412776"/>
            <a:ext cx="5688632" cy="3240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619672" y="4725144"/>
            <a:ext cx="648072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3E40-13DE-4513-975B-81233C5A036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86409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849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/>
          <p:cNvSpPr>
            <a:spLocks noGrp="1"/>
          </p:cNvSpPr>
          <p:nvPr>
            <p:ph type="pic" idx="13"/>
          </p:nvPr>
        </p:nvSpPr>
        <p:spPr>
          <a:xfrm>
            <a:off x="1763688" y="599280"/>
            <a:ext cx="6192688" cy="37658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63688" y="450912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D7FD-22A9-4755-8735-E373D29BA3B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460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1F93-1A51-4B58-938B-1C249F33B5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14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aviopohja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476672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err="1"/>
              <a:t>Click</a:t>
            </a:r>
            <a:r>
              <a:rPr lang="fi-FI" altLang="fi-FI" dirty="0"/>
              <a:t> to </a:t>
            </a:r>
            <a:r>
              <a:rPr lang="fi-FI" altLang="fi-FI" dirty="0" err="1"/>
              <a:t>edit</a:t>
            </a:r>
            <a:r>
              <a:rPr lang="fi-FI" altLang="fi-FI" dirty="0"/>
              <a:t> </a:t>
            </a:r>
            <a:r>
              <a:rPr lang="fi-FI" altLang="fi-FI" dirty="0" err="1"/>
              <a:t>Master</a:t>
            </a:r>
            <a:r>
              <a:rPr lang="fi-FI" altLang="fi-FI" dirty="0"/>
              <a:t> </a:t>
            </a:r>
            <a:r>
              <a:rPr lang="fi-FI" altLang="fi-FI" dirty="0" err="1"/>
              <a:t>title</a:t>
            </a:r>
            <a:endParaRPr lang="fi-FI" alt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6" descr="proagria.tif                                                   00038519C3P0                           B6497D40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6191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64468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92275" y="6453188"/>
            <a:ext cx="57626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E413B0-3C6D-48B9-8B32-E75CAE33403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0725" y="6453188"/>
            <a:ext cx="210343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27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Kuva 13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8" r="4371" b="56123"/>
          <a:stretch/>
        </p:blipFill>
        <p:spPr bwMode="auto">
          <a:xfrm>
            <a:off x="5138530" y="3184525"/>
            <a:ext cx="400547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8680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err="1"/>
              <a:t>Click</a:t>
            </a:r>
            <a:r>
              <a:rPr lang="fi-FI" altLang="fi-FI" dirty="0"/>
              <a:t> to </a:t>
            </a:r>
            <a:r>
              <a:rPr lang="fi-FI" altLang="fi-FI" dirty="0" err="1"/>
              <a:t>edit</a:t>
            </a:r>
            <a:r>
              <a:rPr lang="fi-FI" altLang="fi-FI" dirty="0"/>
              <a:t> </a:t>
            </a:r>
            <a:r>
              <a:rPr lang="fi-FI" altLang="fi-FI" dirty="0" err="1"/>
              <a:t>Master</a:t>
            </a:r>
            <a:r>
              <a:rPr lang="fi-FI" altLang="fi-FI" dirty="0"/>
              <a:t> </a:t>
            </a:r>
            <a:r>
              <a:rPr lang="fi-FI" altLang="fi-FI" dirty="0" err="1"/>
              <a:t>title</a:t>
            </a:r>
            <a:endParaRPr lang="fi-FI" altLang="fi-FI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32485" y="6518672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679" y="6525344"/>
            <a:ext cx="58136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7" y="6512322"/>
            <a:ext cx="57626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E413B0-3C6D-48B9-8B32-E75CAE334037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2" name="Picture 6" descr="proagria.tif                                                   00038519C3P0                           B6497D40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484813"/>
            <a:ext cx="981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680" y="1484784"/>
            <a:ext cx="727293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4" r:id="rId2"/>
    <p:sldLayoutId id="2147483665" r:id="rId3"/>
    <p:sldLayoutId id="2147483666" r:id="rId4"/>
    <p:sldLayoutId id="2147483671" r:id="rId5"/>
    <p:sldLayoutId id="2147483672" r:id="rId6"/>
    <p:sldLayoutId id="2147483667" r:id="rId7"/>
    <p:sldLayoutId id="2147483709" r:id="rId8"/>
    <p:sldLayoutId id="214748371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Kuva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8" r="4371" b="56123"/>
          <a:stretch/>
        </p:blipFill>
        <p:spPr bwMode="auto">
          <a:xfrm>
            <a:off x="5138530" y="3211909"/>
            <a:ext cx="400547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8680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err="1"/>
              <a:t>Click</a:t>
            </a:r>
            <a:r>
              <a:rPr lang="fi-FI" altLang="fi-FI" dirty="0"/>
              <a:t> to </a:t>
            </a:r>
            <a:r>
              <a:rPr lang="fi-FI" altLang="fi-FI" dirty="0" err="1"/>
              <a:t>edit</a:t>
            </a:r>
            <a:r>
              <a:rPr lang="fi-FI" altLang="fi-FI" dirty="0"/>
              <a:t> </a:t>
            </a:r>
            <a:r>
              <a:rPr lang="fi-FI" altLang="fi-FI" dirty="0" err="1"/>
              <a:t>Master</a:t>
            </a:r>
            <a:r>
              <a:rPr lang="fi-FI" altLang="fi-FI" dirty="0"/>
              <a:t> </a:t>
            </a:r>
            <a:r>
              <a:rPr lang="fi-FI" altLang="fi-FI" dirty="0" err="1"/>
              <a:t>title</a:t>
            </a:r>
            <a:endParaRPr lang="fi-FI" altLang="fi-FI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32485" y="6518672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7" y="6512322"/>
            <a:ext cx="57626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E413B0-3C6D-48B9-8B32-E75CAE334037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2" name="Picture 6" descr="proagria.tif                                                   00038519C3P0                           B6497D40: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484813"/>
            <a:ext cx="981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680" y="1484784"/>
            <a:ext cx="727293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F21802A-D221-41A5-A813-B9C91FEC334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611327"/>
            <a:ext cx="1006208" cy="1004272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62BBCC93-A11F-4BD8-B3D6-5CFEA80FED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0712" y="6512322"/>
            <a:ext cx="5813616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3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2" r:id="rId3"/>
    <p:sldLayoutId id="2147483708" r:id="rId4"/>
    <p:sldLayoutId id="2147483711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Kuva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8" r="4371" b="56123"/>
          <a:stretch/>
        </p:blipFill>
        <p:spPr bwMode="auto">
          <a:xfrm>
            <a:off x="5138530" y="3184525"/>
            <a:ext cx="400547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8680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err="1"/>
              <a:t>Click</a:t>
            </a:r>
            <a:r>
              <a:rPr lang="fi-FI" altLang="fi-FI" dirty="0"/>
              <a:t> to </a:t>
            </a:r>
            <a:r>
              <a:rPr lang="fi-FI" altLang="fi-FI" dirty="0" err="1"/>
              <a:t>edit</a:t>
            </a:r>
            <a:r>
              <a:rPr lang="fi-FI" altLang="fi-FI" dirty="0"/>
              <a:t> </a:t>
            </a:r>
            <a:r>
              <a:rPr lang="fi-FI" altLang="fi-FI" dirty="0" err="1"/>
              <a:t>Master</a:t>
            </a:r>
            <a:r>
              <a:rPr lang="fi-FI" altLang="fi-FI" dirty="0"/>
              <a:t> </a:t>
            </a:r>
            <a:r>
              <a:rPr lang="fi-FI" altLang="fi-FI" dirty="0" err="1"/>
              <a:t>title</a:t>
            </a:r>
            <a:endParaRPr lang="fi-FI" altLang="fi-FI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32485" y="6518672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679" y="6512322"/>
            <a:ext cx="5813616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7" y="6512322"/>
            <a:ext cx="57626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1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E413B0-3C6D-48B9-8B32-E75CAE334037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680" y="1484784"/>
            <a:ext cx="727293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pic>
        <p:nvPicPr>
          <p:cNvPr id="9" name="Kuva 9">
            <a:extLst>
              <a:ext uri="{FF2B5EF4-FFF2-40B4-BE49-F238E27FC236}">
                <a16:creationId xmlns:a16="http://schemas.microsoft.com/office/drawing/2014/main" id="{4E45A763-C380-47DB-B22E-31AB8341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62613"/>
            <a:ext cx="8175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10">
            <a:extLst>
              <a:ext uri="{FF2B5EF4-FFF2-40B4-BE49-F238E27FC236}">
                <a16:creationId xmlns:a16="http://schemas.microsoft.com/office/drawing/2014/main" id="{DCAD97E9-A81C-4F88-9D56-9B509F21E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745163"/>
            <a:ext cx="10080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3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548680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err="1"/>
              <a:t>Click</a:t>
            </a:r>
            <a:r>
              <a:rPr lang="fi-FI" altLang="fi-FI" dirty="0"/>
              <a:t> to </a:t>
            </a:r>
            <a:r>
              <a:rPr lang="fi-FI" altLang="fi-FI" dirty="0" err="1"/>
              <a:t>edit</a:t>
            </a:r>
            <a:r>
              <a:rPr lang="fi-FI" altLang="fi-FI" dirty="0"/>
              <a:t> </a:t>
            </a:r>
            <a:r>
              <a:rPr lang="fi-FI" altLang="fi-FI" dirty="0" err="1"/>
              <a:t>Master</a:t>
            </a:r>
            <a:r>
              <a:rPr lang="fi-FI" altLang="fi-FI" dirty="0"/>
              <a:t> </a:t>
            </a:r>
            <a:r>
              <a:rPr lang="fi-FI" altLang="fi-FI" dirty="0" err="1"/>
              <a:t>title</a:t>
            </a:r>
            <a:endParaRPr lang="fi-FI" altLang="fi-FI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32485" y="64468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32812" y="6449627"/>
            <a:ext cx="367248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7" y="6440488"/>
            <a:ext cx="57626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E413B0-3C6D-48B9-8B32-E75CAE33403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1680" y="1484784"/>
            <a:ext cx="727293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</a:p>
        </p:txBody>
      </p:sp>
      <p:pic>
        <p:nvPicPr>
          <p:cNvPr id="9" name="Kuva 9">
            <a:extLst>
              <a:ext uri="{FF2B5EF4-FFF2-40B4-BE49-F238E27FC236}">
                <a16:creationId xmlns:a16="http://schemas.microsoft.com/office/drawing/2014/main" id="{4E45A763-C380-47DB-B22E-31AB8341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662613"/>
            <a:ext cx="8175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10">
            <a:extLst>
              <a:ext uri="{FF2B5EF4-FFF2-40B4-BE49-F238E27FC236}">
                <a16:creationId xmlns:a16="http://schemas.microsoft.com/office/drawing/2014/main" id="{DCAD97E9-A81C-4F88-9D56-9B509F21E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745163"/>
            <a:ext cx="10080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4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Tuotteet markkinoille – asiantuntijuutta ja tapahtumia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ProAgria</a:t>
            </a:r>
            <a:r>
              <a:rPr lang="fi-FI" dirty="0"/>
              <a:t> Keski-Suomi ry.</a:t>
            </a:r>
          </a:p>
          <a:p>
            <a:endParaRPr lang="fi-FI" dirty="0"/>
          </a:p>
          <a:p>
            <a:r>
              <a:rPr lang="fi-FI" sz="1400" dirty="0"/>
              <a:t>Vesa Laitinen 18.09.2018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31DA36-5C26-4764-BE81-1DB88906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6768752" cy="1440160"/>
          </a:xfrm>
        </p:spPr>
        <p:txBody>
          <a:bodyPr/>
          <a:lstStyle/>
          <a:p>
            <a:r>
              <a:rPr lang="fi-FI" dirty="0"/>
              <a:t>Rakennussuunnittelu</a:t>
            </a:r>
            <a:br>
              <a:rPr lang="fi-FI" dirty="0"/>
            </a:br>
            <a:r>
              <a:rPr lang="fi-FI" sz="2000" dirty="0"/>
              <a:t>- tuotantorakennukset</a:t>
            </a:r>
            <a:br>
              <a:rPr lang="fi-FI" sz="2000" dirty="0"/>
            </a:br>
            <a:r>
              <a:rPr lang="fi-FI" sz="2000" dirty="0"/>
              <a:t>- muut maaseudun rakennukset</a:t>
            </a:r>
            <a:br>
              <a:rPr lang="fi-FI" sz="2000" dirty="0"/>
            </a:br>
            <a:endParaRPr lang="fi-FI" sz="20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AB9E708-0653-4EFB-9283-EEFE29E81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7200155" cy="4437112"/>
          </a:xfrm>
        </p:spPr>
      </p:pic>
    </p:spTree>
    <p:extLst>
      <p:ext uri="{BB962C8B-B14F-4D97-AF65-F5344CB8AC3E}">
        <p14:creationId xmlns:p14="http://schemas.microsoft.com/office/powerpoint/2010/main" val="250749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24AB4D-75C9-4CD2-B52E-EA944DE7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Mukana digitalisaatiossa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93C188-6730-43B1-BCE5-2A571E741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Asiakkaan sähköinen työpöytä, Bisnes +</a:t>
            </a:r>
          </a:p>
          <a:p>
            <a:endParaRPr lang="fi-FI" dirty="0"/>
          </a:p>
          <a:p>
            <a:pPr lvl="1"/>
            <a:r>
              <a:rPr lang="fi-FI" dirty="0"/>
              <a:t>Maidontuotantotiloille</a:t>
            </a:r>
          </a:p>
          <a:p>
            <a:pPr lvl="1"/>
            <a:r>
              <a:rPr lang="fi-FI" dirty="0"/>
              <a:t>Tulossa kasvintuotantotiloille</a:t>
            </a:r>
          </a:p>
        </p:txBody>
      </p:sp>
    </p:spTree>
    <p:extLst>
      <p:ext uri="{BB962C8B-B14F-4D97-AF65-F5344CB8AC3E}">
        <p14:creationId xmlns:p14="http://schemas.microsoft.com/office/powerpoint/2010/main" val="425019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D84C8-E472-4264-A0C1-08AA96DC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7B00A00-D36F-48BE-8890-6B8CBF22E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91" y="8032"/>
            <a:ext cx="9253291" cy="6849968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25F5E-D837-48AF-96DC-804DD57A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FCA8B-6865-4FFD-A46A-1A2D7318A1E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17.9.2018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D06A78A-83A8-4A9E-8AC5-5606D3F1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1BE50-A083-403D-B0DC-5397FED10444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9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783085-21D4-4B86-8803-6EDD524F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FCA8B-6865-4FFD-A46A-1A2D7318A1E4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17.9.2018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C22D2F2-25B5-426E-8D11-B74209C7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1BE50-A083-403D-B0DC-5397FED10444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0A4A4B1-6B5C-40C0-B28F-BB0E54DFE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8D4CF5-7037-49A4-BB1B-E8E70D30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6768752" cy="1800200"/>
          </a:xfrm>
        </p:spPr>
        <p:txBody>
          <a:bodyPr/>
          <a:lstStyle/>
          <a:p>
            <a:r>
              <a:rPr lang="fi-FI" dirty="0" err="1"/>
              <a:t>KoneAgria</a:t>
            </a:r>
            <a:r>
              <a:rPr lang="fi-FI" dirty="0"/>
              <a:t> – näyttelyt</a:t>
            </a:r>
            <a:br>
              <a:rPr lang="fi-FI" dirty="0"/>
            </a:br>
            <a:r>
              <a:rPr lang="fi-FI" sz="2400" dirty="0"/>
              <a:t>- Jyväskylä, (Tampere 2017,2015)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FD2F9F1-752A-4260-9D7B-C5784B9F8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041" y="2492896"/>
            <a:ext cx="5608806" cy="287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F621E7-0D1A-458D-9BFE-CBEB9F31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KoneAgria</a:t>
            </a:r>
            <a:r>
              <a:rPr lang="fi-FI" dirty="0"/>
              <a:t/>
            </a:r>
            <a:br>
              <a:rPr lang="fi-FI" dirty="0"/>
            </a:br>
            <a:r>
              <a:rPr lang="fi-FI" sz="2000" dirty="0"/>
              <a:t>- </a:t>
            </a:r>
            <a:r>
              <a:rPr lang="fi-FI" sz="2000" dirty="0" err="1"/>
              <a:t>kävijoitä</a:t>
            </a:r>
            <a:r>
              <a:rPr lang="fi-FI" sz="2000" dirty="0"/>
              <a:t> lähes 20.000 </a:t>
            </a:r>
            <a:br>
              <a:rPr lang="fi-FI" sz="2000" dirty="0"/>
            </a:br>
            <a:r>
              <a:rPr lang="fi-FI" sz="2000" dirty="0"/>
              <a:t>- näytteilleasettajia n. 200  </a:t>
            </a:r>
            <a:br>
              <a:rPr lang="fi-FI" sz="2000" dirty="0"/>
            </a:br>
            <a:endParaRPr lang="fi-FI" sz="20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0EC7209-D996-4B67-8771-B71FA12DF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7524328" cy="5085184"/>
          </a:xfrm>
        </p:spPr>
      </p:pic>
    </p:spTree>
    <p:extLst>
      <p:ext uri="{BB962C8B-B14F-4D97-AF65-F5344CB8AC3E}">
        <p14:creationId xmlns:p14="http://schemas.microsoft.com/office/powerpoint/2010/main" val="42445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794"/>
            <a:ext cx="6825486" cy="1303032"/>
          </a:xfrm>
        </p:spPr>
        <p:txBody>
          <a:bodyPr/>
          <a:lstStyle/>
          <a:p>
            <a:r>
              <a:rPr lang="fi-FI" dirty="0"/>
              <a:t>KoneAgria 2018 </a:t>
            </a:r>
            <a:r>
              <a:rPr lang="fi-FI" sz="2400" dirty="0"/>
              <a:t>11.-13.10. Jyväskylässä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0324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Painotuksena palvelut karjatiloille, mukana myös elämiä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Erityisesti sisältöä kehittäville ja investoiville tiloille, 70 % kävijöistä on ammattilaisia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Uutena teemana maatalouden innovaatiot, ohjelmat, digitaaliset palvelut sekä </a:t>
            </a:r>
            <a:r>
              <a:rPr lang="fi-FI" sz="1800" dirty="0" err="1"/>
              <a:t>start</a:t>
            </a:r>
            <a:r>
              <a:rPr lang="fi-FI" sz="1800" dirty="0"/>
              <a:t> </a:t>
            </a:r>
            <a:r>
              <a:rPr lang="fi-FI" sz="1800" dirty="0" err="1"/>
              <a:t>upit</a:t>
            </a:r>
            <a:r>
              <a:rPr lang="fi-FI" sz="1800" dirty="0"/>
              <a:t>, Mukana myös aurinkoenergia ja uusin tekniikka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Helposti ja nopeasti saavutettavissa maakuntien näyttelynä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Aiempaa parempi näkymä kotimaisiin konevalmistajiin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Kilpailutus ja tiedonkeruu on tehokasta näyttelyssä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Tuotosseuranta 120 vuotta -seminaari ja teema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F608A7-D42A-4DC6-B8B4-6FD97CFD1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97152"/>
            <a:ext cx="47525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0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11781-58CA-4F60-8608-7584C28E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Metsämme 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669FF03-2CAC-4094-865A-E2F3CCD6E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348880"/>
            <a:ext cx="813643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7FD4E5-EA6A-4AF4-8C94-DC12F7C3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ProAgria</a:t>
            </a:r>
            <a:r>
              <a:rPr lang="fi-FI" dirty="0"/>
              <a:t> pähkinänkuoressa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1DC236-00A4-4BFF-874C-486BC9A3D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000" dirty="0"/>
              <a:t>Toimialana </a:t>
            </a:r>
            <a:r>
              <a:rPr lang="fi-FI" sz="2000" dirty="0"/>
              <a:t>maatalous ja yrittäminen maaseudulla</a:t>
            </a:r>
          </a:p>
          <a:p>
            <a:pPr lvl="1"/>
            <a:r>
              <a:rPr lang="fi-FI" sz="2000" dirty="0"/>
              <a:t>kilpailukykyä ja kannattavuutta parantavia edelläkävijäpalveluja Suomessa ja ulkomailla</a:t>
            </a:r>
          </a:p>
          <a:p>
            <a:pPr lvl="1"/>
            <a:r>
              <a:rPr lang="fi-FI" altLang="fi-FI" sz="2000" dirty="0"/>
              <a:t>Maatilojen, maaseudun ja </a:t>
            </a:r>
            <a:r>
              <a:rPr lang="fi-FI" altLang="fi-FI" sz="2000" dirty="0" err="1"/>
              <a:t>maaseutuelinkeinojen</a:t>
            </a:r>
            <a:r>
              <a:rPr lang="fi-FI" altLang="fi-FI" sz="2000" dirty="0"/>
              <a:t> kehittämispalvelut, yritystoiminnan palvelut</a:t>
            </a:r>
          </a:p>
          <a:p>
            <a:r>
              <a:rPr lang="fi-FI" altLang="fi-FI" sz="2000" dirty="0"/>
              <a:t>Organisaatiot jäsenten omistamia</a:t>
            </a:r>
          </a:p>
          <a:p>
            <a:r>
              <a:rPr lang="fi-FI" altLang="fi-FI" sz="2000" dirty="0"/>
              <a:t>Laaja jäsenistö</a:t>
            </a:r>
          </a:p>
          <a:p>
            <a:pPr>
              <a:buFontTx/>
              <a:buNone/>
            </a:pPr>
            <a:endParaRPr lang="fi-FI" altLang="fi-FI" sz="2000" dirty="0"/>
          </a:p>
          <a:p>
            <a:pPr>
              <a:buFontTx/>
              <a:buNone/>
            </a:pPr>
            <a:r>
              <a:rPr lang="fi-FI" altLang="fi-FI" sz="2000" dirty="0">
                <a:solidFill>
                  <a:schemeClr val="accent1">
                    <a:lumMod val="75000"/>
                  </a:schemeClr>
                </a:solidFill>
              </a:rPr>
              <a:t>221 vuotta Maaseudun puolesta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91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051720" y="1580019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85</a:t>
            </a:r>
            <a:r>
              <a:rPr lang="fi-FI" sz="3200" b="1" dirty="0">
                <a:latin typeface="+mj-lt"/>
              </a:rPr>
              <a:t>%</a:t>
            </a:r>
            <a:r>
              <a:rPr lang="fi-FI" dirty="0"/>
              <a:t>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104453" y="1412776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+mn-lt"/>
              </a:rPr>
              <a:t>Asiakkaina</a:t>
            </a:r>
            <a:endParaRPr lang="fi-FI" dirty="0"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635896" y="2276872"/>
            <a:ext cx="2880320" cy="47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i-FI" altLang="fi-FI" sz="2400" kern="0" dirty="0"/>
              <a:t>Suomen maatiloista</a:t>
            </a:r>
          </a:p>
        </p:txBody>
      </p:sp>
      <p:sp>
        <p:nvSpPr>
          <p:cNvPr id="8" name="Suorakulmio 7"/>
          <p:cNvSpPr/>
          <p:nvPr/>
        </p:nvSpPr>
        <p:spPr>
          <a:xfrm>
            <a:off x="2046636" y="3068960"/>
            <a:ext cx="299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 err="1">
                <a:latin typeface="+mn-lt"/>
              </a:rPr>
              <a:t>ProAgrian</a:t>
            </a:r>
            <a:r>
              <a:rPr lang="fi-FI" altLang="fi-FI" dirty="0">
                <a:latin typeface="+mn-lt"/>
              </a:rPr>
              <a:t> liikevaihto</a:t>
            </a:r>
            <a:endParaRPr lang="fi-FI" dirty="0">
              <a:latin typeface="+mn-lt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3989827" y="32129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50</a:t>
            </a:r>
            <a:r>
              <a:rPr lang="fi-FI" dirty="0">
                <a:latin typeface="+mn-lt"/>
              </a:rPr>
              <a:t>miljoonaa euroa 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2103430" y="4437112"/>
            <a:ext cx="2598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dirty="0">
                <a:latin typeface="+mn-lt"/>
              </a:rPr>
              <a:t>Henkilöstöä </a:t>
            </a:r>
            <a:br>
              <a:rPr lang="fi-FI" altLang="fi-FI" dirty="0">
                <a:latin typeface="+mn-lt"/>
              </a:rPr>
            </a:br>
            <a:r>
              <a:rPr lang="fi-FI" altLang="fi-FI" dirty="0">
                <a:latin typeface="+mn-lt"/>
              </a:rPr>
              <a:t>koko </a:t>
            </a:r>
            <a:r>
              <a:rPr lang="fi-FI" altLang="fi-FI" dirty="0" err="1">
                <a:latin typeface="+mn-lt"/>
              </a:rPr>
              <a:t>ProAgriassa</a:t>
            </a:r>
            <a:endParaRPr lang="fi-FI" dirty="0">
              <a:latin typeface="+mn-lt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2051720" y="503301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650</a:t>
            </a:r>
            <a:endParaRPr lang="fi-FI" sz="8000" dirty="0">
              <a:latin typeface="+mn-lt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5212" y="574576"/>
            <a:ext cx="6629400" cy="838200"/>
          </a:xfrm>
        </p:spPr>
        <p:txBody>
          <a:bodyPr/>
          <a:lstStyle/>
          <a:p>
            <a:r>
              <a:rPr lang="fi-FI" altLang="fi-FI" dirty="0"/>
              <a:t>Tunnuslukuja</a:t>
            </a:r>
          </a:p>
        </p:txBody>
      </p:sp>
    </p:spTree>
    <p:extLst>
      <p:ext uri="{BB962C8B-B14F-4D97-AF65-F5344CB8AC3E}">
        <p14:creationId xmlns:p14="http://schemas.microsoft.com/office/powerpoint/2010/main" val="124759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ProAgria keskukset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6550" r="12526" b="4829"/>
          <a:stretch/>
        </p:blipFill>
        <p:spPr bwMode="auto">
          <a:xfrm>
            <a:off x="5580112" y="491457"/>
            <a:ext cx="3384376" cy="58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5656" y="1340768"/>
            <a:ext cx="5256584" cy="4895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altLang="fi-FI" sz="2000" dirty="0"/>
              <a:t>Suomen 11 alueellista ProAgria Keskusta tarjoaa asiakkailleen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</a:pPr>
            <a:r>
              <a:rPr lang="fi-FI" altLang="fi-FI" sz="2000" dirty="0"/>
              <a:t>johtamis-, suunnittelu-, seuranta-, kehittämis- ja konsultointipalveluja 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</a:pPr>
            <a:endParaRPr lang="fi-FI" altLang="fi-FI" sz="2000" dirty="0"/>
          </a:p>
          <a:p>
            <a:pPr lvl="1" fontAlgn="auto">
              <a:spcBef>
                <a:spcPct val="0"/>
              </a:spcBef>
              <a:spcAft>
                <a:spcPts val="0"/>
              </a:spcAft>
            </a:pPr>
            <a:r>
              <a:rPr lang="fi-FI" altLang="fi-FI" sz="2000" dirty="0"/>
              <a:t>Palvelut kattavat maatila- ja maaseutu-yritysten toiminnan kehittämisen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</a:pPr>
            <a:endParaRPr lang="fi-FI" altLang="fi-FI" sz="2000" dirty="0"/>
          </a:p>
          <a:p>
            <a:pPr marL="457200" lvl="1" indent="0" fontAlgn="auto">
              <a:spcBef>
                <a:spcPct val="0"/>
              </a:spcBef>
              <a:spcAft>
                <a:spcPts val="0"/>
              </a:spcAft>
              <a:buNone/>
            </a:pPr>
            <a:endParaRPr lang="fi-FI" altLang="fi-FI" sz="2000" dirty="0"/>
          </a:p>
          <a:p>
            <a:pPr marL="457200" lvl="1" indent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fi-FI" altLang="fi-FI" sz="2400" dirty="0" err="1"/>
              <a:t>ProAgria</a:t>
            </a:r>
            <a:r>
              <a:rPr lang="fi-FI" altLang="fi-FI" sz="2400" dirty="0"/>
              <a:t> Keski-Suomi ry.</a:t>
            </a:r>
          </a:p>
          <a:p>
            <a:r>
              <a:rPr lang="fi-FI" dirty="0"/>
              <a:t>Keski-Suomen Maanviljelysseura perustettu 15.11.1893</a:t>
            </a:r>
          </a:p>
          <a:p>
            <a:r>
              <a:rPr lang="fi-FI" dirty="0"/>
              <a:t>29 henkilöä</a:t>
            </a:r>
          </a:p>
          <a:p>
            <a:pPr marL="457200" lvl="1" indent="0" fontAlgn="auto">
              <a:spcBef>
                <a:spcPct val="0"/>
              </a:spcBef>
              <a:spcAft>
                <a:spcPts val="0"/>
              </a:spcAft>
              <a:buNone/>
            </a:pPr>
            <a:endParaRPr lang="fi-FI" altLang="fi-FI" sz="2000" dirty="0"/>
          </a:p>
          <a:p>
            <a:pPr marL="0" indent="0" fontAlgn="auto">
              <a:spcAft>
                <a:spcPts val="0"/>
              </a:spcAft>
              <a:buNone/>
            </a:pPr>
            <a:endParaRPr lang="fi-FI" altLang="fi-FI" sz="2000" dirty="0"/>
          </a:p>
        </p:txBody>
      </p:sp>
    </p:spTree>
    <p:extLst>
      <p:ext uri="{BB962C8B-B14F-4D97-AF65-F5344CB8AC3E}">
        <p14:creationId xmlns:p14="http://schemas.microsoft.com/office/powerpoint/2010/main" val="335288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61C69-646A-4B6D-9691-FDF87702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ProAgria</a:t>
            </a:r>
            <a:r>
              <a:rPr lang="fi-FI" dirty="0"/>
              <a:t> Keski-Suomi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622113-6802-4E18-97CB-65D80C14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556792"/>
            <a:ext cx="7272808" cy="3672408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Toiminnan tarkoitukseksi kirjattiin 15.11.1893: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4000" i="1" dirty="0">
                <a:solidFill>
                  <a:srgbClr val="002060"/>
                </a:solidFill>
                <a:latin typeface="Blackadder ITC" panose="04020505051007020D02" pitchFamily="82" charset="0"/>
              </a:rPr>
              <a:t>Maaseudun aineellisen ja henkisen hyvinvoinnin edistäminen</a:t>
            </a:r>
          </a:p>
        </p:txBody>
      </p:sp>
    </p:spTree>
    <p:extLst>
      <p:ext uri="{BB962C8B-B14F-4D97-AF65-F5344CB8AC3E}">
        <p14:creationId xmlns:p14="http://schemas.microsoft.com/office/powerpoint/2010/main" val="369873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B5C24D-F5C2-4C74-B9E8-2576B89B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6768752" cy="1440160"/>
          </a:xfrm>
        </p:spPr>
        <p:txBody>
          <a:bodyPr/>
          <a:lstStyle/>
          <a:p>
            <a:r>
              <a:rPr lang="fi-FI" sz="2400" b="1" dirty="0"/>
              <a:t>Kotieläintuotannon asiantuntijapalvelut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- </a:t>
            </a:r>
            <a:r>
              <a:rPr lang="fi-FI" sz="2400" dirty="0" err="1"/>
              <a:t>tuotosseurannan</a:t>
            </a:r>
            <a:r>
              <a:rPr lang="fi-FI" sz="2400" dirty="0"/>
              <a:t> palvelut</a:t>
            </a:r>
            <a:br>
              <a:rPr lang="fi-FI" sz="2400" dirty="0"/>
            </a:br>
            <a:r>
              <a:rPr lang="fi-FI" sz="2400" dirty="0"/>
              <a:t>- ruokinnan suunnittelu</a:t>
            </a:r>
            <a:br>
              <a:rPr lang="fi-FI" sz="2400" dirty="0"/>
            </a:br>
            <a:r>
              <a:rPr lang="fi-FI" sz="2400" dirty="0"/>
              <a:t>- KPI -mittaristo</a:t>
            </a:r>
            <a:br>
              <a:rPr lang="fi-FI" sz="2400" dirty="0"/>
            </a:br>
            <a:endParaRPr lang="fi-FI" sz="24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F4B2305-EA9B-4CAD-BF56-F09BFD518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852936"/>
            <a:ext cx="669674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1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300CAD-7D35-4440-BC09-F2084236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6768752" cy="1440160"/>
          </a:xfrm>
        </p:spPr>
        <p:txBody>
          <a:bodyPr/>
          <a:lstStyle/>
          <a:p>
            <a:r>
              <a:rPr lang="fi-FI" sz="2800" b="1" dirty="0"/>
              <a:t>Kasvintuotannon asiantuntijapalvelut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000" dirty="0"/>
              <a:t>- viljelysuunnittelu, kasvukauden aikainen konsultointi, EU-tukihakemusten täyttö</a:t>
            </a:r>
            <a:br>
              <a:rPr lang="fi-FI" sz="2000" dirty="0"/>
            </a:br>
            <a:r>
              <a:rPr lang="fi-FI" sz="2000" dirty="0"/>
              <a:t>- luomuasiantuntijapalvelut</a:t>
            </a:r>
            <a:br>
              <a:rPr lang="fi-FI" sz="2000" dirty="0"/>
            </a:br>
            <a:r>
              <a:rPr lang="fi-FI" sz="2000" dirty="0"/>
              <a:t>- erikoiskasvituotannon asiantuntijapalvelut</a:t>
            </a:r>
            <a:endParaRPr lang="fi-FI" sz="28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E6634AB-7504-4F89-B5E2-CDC1B48A8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9"/>
          <a:stretch/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0462BE-8966-415B-A681-8AEA7F67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92696"/>
            <a:ext cx="6768752" cy="2088232"/>
          </a:xfrm>
        </p:spPr>
        <p:txBody>
          <a:bodyPr/>
          <a:lstStyle/>
          <a:p>
            <a:r>
              <a:rPr lang="fi-FI" dirty="0"/>
              <a:t>Talouden asiantuntijapalvelut</a:t>
            </a:r>
            <a:br>
              <a:rPr lang="fi-FI" dirty="0"/>
            </a:br>
            <a:r>
              <a:rPr lang="fi-FI" sz="2000" dirty="0"/>
              <a:t>- investointilaskelmat, tulosanalyysit, kassabudjetointi yms. </a:t>
            </a:r>
            <a:br>
              <a:rPr lang="fi-FI" sz="2000" dirty="0"/>
            </a:br>
            <a:r>
              <a:rPr lang="fi-FI" sz="2000" dirty="0"/>
              <a:t>- </a:t>
            </a:r>
            <a:r>
              <a:rPr lang="fi-FI" sz="2000" dirty="0" err="1"/>
              <a:t>spv</a:t>
            </a:r>
            <a:r>
              <a:rPr lang="fi-FI" sz="2000" dirty="0"/>
              <a:t>-neuvonta</a:t>
            </a:r>
            <a:br>
              <a:rPr lang="fi-FI" sz="2000" dirty="0"/>
            </a:br>
            <a:r>
              <a:rPr lang="fi-FI" sz="2000" dirty="0"/>
              <a:t>- tilipalvelut</a:t>
            </a:r>
            <a:br>
              <a:rPr lang="fi-FI" sz="2000" dirty="0"/>
            </a:br>
            <a:r>
              <a:rPr lang="fi-FI" sz="2000" dirty="0"/>
              <a:t>	- kirjanpito, veroilmoitusten täyttö, analysointi</a:t>
            </a:r>
            <a:br>
              <a:rPr lang="fi-FI" sz="2000" dirty="0"/>
            </a:br>
            <a:r>
              <a:rPr lang="fi-FI" sz="2000" dirty="0"/>
              <a:t>- kehityskeskustelut</a:t>
            </a:r>
            <a:br>
              <a:rPr lang="fi-FI" sz="2000" dirty="0"/>
            </a:br>
            <a:r>
              <a:rPr lang="fi-FI" sz="2000" dirty="0"/>
              <a:t> </a:t>
            </a:r>
            <a:br>
              <a:rPr lang="fi-FI" sz="2000" dirty="0"/>
            </a:br>
            <a:endParaRPr lang="fi-FI" sz="20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643AD28-A64E-4A93-8DF0-3ECC9FBBE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89" t="-1205" r="8893" b="1205"/>
          <a:stretch/>
        </p:blipFill>
        <p:spPr>
          <a:xfrm>
            <a:off x="1259632" y="3140968"/>
            <a:ext cx="55451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3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81DE4-F41B-4D33-A75A-A730337E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6768752" cy="1512168"/>
          </a:xfrm>
        </p:spPr>
        <p:txBody>
          <a:bodyPr/>
          <a:lstStyle/>
          <a:p>
            <a:r>
              <a:rPr lang="fi-FI" dirty="0" err="1"/>
              <a:t>ProAgria</a:t>
            </a:r>
            <a:r>
              <a:rPr lang="fi-FI" dirty="0"/>
              <a:t> on mukana Tilaneuvontajärjestelmässä, Neuvo2020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2046FC-7DF5-4DDC-8749-22BAF192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844824"/>
            <a:ext cx="7272808" cy="3744416"/>
          </a:xfrm>
        </p:spPr>
        <p:txBody>
          <a:bodyPr/>
          <a:lstStyle/>
          <a:p>
            <a:r>
              <a:rPr lang="fi-FI" dirty="0"/>
              <a:t>Viljelijöiden on mahdollista saada suunnitelmia, selvityksiä ja kartoituksia </a:t>
            </a:r>
            <a:r>
              <a:rPr lang="fi-FI" b="1" dirty="0"/>
              <a:t>maatilan nykyaikaistamiseen ja kilpailukyvyn parantamiseen</a:t>
            </a:r>
            <a:r>
              <a:rPr lang="fi-FI" dirty="0"/>
              <a:t>, ympäristökysymyksiin, kasvinsuojeluun, eläinten hyvinvointi- ja terveysasioihin, energiatehokkuuteen sekä luomutuotantoon.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610E04-6913-43A8-B9BF-0D4EC024D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586814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0822"/>
      </p:ext>
    </p:extLst>
  </p:cSld>
  <p:clrMapOvr>
    <a:masterClrMapping/>
  </p:clrMapOvr>
</p:sld>
</file>

<file path=ppt/theme/theme1.xml><?xml version="1.0" encoding="utf-8"?>
<a:theme xmlns:a="http://schemas.openxmlformats.org/drawingml/2006/main" name="ProAgria2018kalvopohjaPERUS">
  <a:themeElements>
    <a:clrScheme name="ProAgria varit">
      <a:dk1>
        <a:srgbClr val="000000"/>
      </a:dk1>
      <a:lt1>
        <a:srgbClr val="FFFFFF"/>
      </a:lt1>
      <a:dk2>
        <a:srgbClr val="3F3F3F"/>
      </a:dk2>
      <a:lt2>
        <a:srgbClr val="B0B0B0"/>
      </a:lt2>
      <a:accent1>
        <a:srgbClr val="01BB01"/>
      </a:accent1>
      <a:accent2>
        <a:srgbClr val="84D14F"/>
      </a:accent2>
      <a:accent3>
        <a:srgbClr val="DEFFBD"/>
      </a:accent3>
      <a:accent4>
        <a:srgbClr val="B2B2B2"/>
      </a:accent4>
      <a:accent5>
        <a:srgbClr val="E5E5E5"/>
      </a:accent5>
      <a:accent6>
        <a:srgbClr val="606060"/>
      </a:accent6>
      <a:hlink>
        <a:srgbClr val="46A6E8"/>
      </a:hlink>
      <a:folHlink>
        <a:srgbClr val="23ED13"/>
      </a:folHlink>
    </a:clrScheme>
    <a:fontScheme name="kuvateks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Agria kalvopohja 2018" id="{0E8ACCE3-18CC-423E-90FA-49B934157AB8}" vid="{C6AB197D-4660-4A2C-909F-C1EFE46FDDCF}"/>
    </a:ext>
  </a:extLst>
</a:theme>
</file>

<file path=ppt/theme/theme2.xml><?xml version="1.0" encoding="utf-8"?>
<a:theme xmlns:a="http://schemas.openxmlformats.org/drawingml/2006/main" name="2_ProAgria2018kalvopohjaPERUStuse120">
  <a:themeElements>
    <a:clrScheme name="ProAgria varit">
      <a:dk1>
        <a:srgbClr val="000000"/>
      </a:dk1>
      <a:lt1>
        <a:srgbClr val="FFFFFF"/>
      </a:lt1>
      <a:dk2>
        <a:srgbClr val="3F3F3F"/>
      </a:dk2>
      <a:lt2>
        <a:srgbClr val="B0B0B0"/>
      </a:lt2>
      <a:accent1>
        <a:srgbClr val="01BB01"/>
      </a:accent1>
      <a:accent2>
        <a:srgbClr val="84D14F"/>
      </a:accent2>
      <a:accent3>
        <a:srgbClr val="DEFFBD"/>
      </a:accent3>
      <a:accent4>
        <a:srgbClr val="B2B2B2"/>
      </a:accent4>
      <a:accent5>
        <a:srgbClr val="E5E5E5"/>
      </a:accent5>
      <a:accent6>
        <a:srgbClr val="606060"/>
      </a:accent6>
      <a:hlink>
        <a:srgbClr val="46A6E8"/>
      </a:hlink>
      <a:folHlink>
        <a:srgbClr val="23ED13"/>
      </a:folHlink>
    </a:clrScheme>
    <a:fontScheme name="kuvateks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Agria kalvopohja 2018" id="{0E8ACCE3-18CC-423E-90FA-49B934157AB8}" vid="{BAD3F5F2-C279-4296-9603-D1F67EA38913}"/>
    </a:ext>
  </a:extLst>
</a:theme>
</file>

<file path=ppt/theme/theme3.xml><?xml version="1.0" encoding="utf-8"?>
<a:theme xmlns:a="http://schemas.openxmlformats.org/drawingml/2006/main" name="3_ProAgria2018kalvopohja ProAgria ja MKN">
  <a:themeElements>
    <a:clrScheme name="ProAgria varit">
      <a:dk1>
        <a:srgbClr val="000000"/>
      </a:dk1>
      <a:lt1>
        <a:srgbClr val="FFFFFF"/>
      </a:lt1>
      <a:dk2>
        <a:srgbClr val="3F3F3F"/>
      </a:dk2>
      <a:lt2>
        <a:srgbClr val="B0B0B0"/>
      </a:lt2>
      <a:accent1>
        <a:srgbClr val="01BB01"/>
      </a:accent1>
      <a:accent2>
        <a:srgbClr val="84D14F"/>
      </a:accent2>
      <a:accent3>
        <a:srgbClr val="DEFFBD"/>
      </a:accent3>
      <a:accent4>
        <a:srgbClr val="B2B2B2"/>
      </a:accent4>
      <a:accent5>
        <a:srgbClr val="E5E5E5"/>
      </a:accent5>
      <a:accent6>
        <a:srgbClr val="606060"/>
      </a:accent6>
      <a:hlink>
        <a:srgbClr val="46A6E8"/>
      </a:hlink>
      <a:folHlink>
        <a:srgbClr val="23ED13"/>
      </a:folHlink>
    </a:clrScheme>
    <a:fontScheme name="kuvateks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Agria kalvopohja 2018" id="{0E8ACCE3-18CC-423E-90FA-49B934157AB8}" vid="{1E71E755-4CEE-4FD7-BC72-3F2502DEB2F3}"/>
    </a:ext>
  </a:extLst>
</a:theme>
</file>

<file path=ppt/theme/theme4.xml><?xml version="1.0" encoding="utf-8"?>
<a:theme xmlns:a="http://schemas.openxmlformats.org/drawingml/2006/main" name="4_ProAgria2018kalvopohja ProAgria ja MKN blanco">
  <a:themeElements>
    <a:clrScheme name="ProAgria varit">
      <a:dk1>
        <a:srgbClr val="000000"/>
      </a:dk1>
      <a:lt1>
        <a:srgbClr val="FFFFFF"/>
      </a:lt1>
      <a:dk2>
        <a:srgbClr val="3F3F3F"/>
      </a:dk2>
      <a:lt2>
        <a:srgbClr val="B0B0B0"/>
      </a:lt2>
      <a:accent1>
        <a:srgbClr val="01BB01"/>
      </a:accent1>
      <a:accent2>
        <a:srgbClr val="84D14F"/>
      </a:accent2>
      <a:accent3>
        <a:srgbClr val="DEFFBD"/>
      </a:accent3>
      <a:accent4>
        <a:srgbClr val="B2B2B2"/>
      </a:accent4>
      <a:accent5>
        <a:srgbClr val="E5E5E5"/>
      </a:accent5>
      <a:accent6>
        <a:srgbClr val="606060"/>
      </a:accent6>
      <a:hlink>
        <a:srgbClr val="46A6E8"/>
      </a:hlink>
      <a:folHlink>
        <a:srgbClr val="23ED13"/>
      </a:folHlink>
    </a:clrScheme>
    <a:fontScheme name="kuvateks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Agria kalvopohja 2018" id="{0E8ACCE3-18CC-423E-90FA-49B934157AB8}" vid="{815EF745-0046-49CF-8BE0-BF64E92A8563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ProAgria kalvopohja 2018 potx (ID 77283)</Template>
  <TotalTime>182</TotalTime>
  <Words>238</Words>
  <Application>Microsoft Office PowerPoint</Application>
  <PresentationFormat>On-screen Show (4:3)</PresentationFormat>
  <Paragraphs>66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Blackadder ITC</vt:lpstr>
      <vt:lpstr>Calibri</vt:lpstr>
      <vt:lpstr>Georgia</vt:lpstr>
      <vt:lpstr>Tahoma</vt:lpstr>
      <vt:lpstr>Times</vt:lpstr>
      <vt:lpstr>ProAgria2018kalvopohjaPERUS</vt:lpstr>
      <vt:lpstr>2_ProAgria2018kalvopohjaPERUStuse120</vt:lpstr>
      <vt:lpstr>3_ProAgria2018kalvopohja ProAgria ja MKN</vt:lpstr>
      <vt:lpstr>4_ProAgria2018kalvopohja ProAgria ja MKN blanco</vt:lpstr>
      <vt:lpstr>Tuotteet markkinoille – asiantuntijuutta ja tapahtumia</vt:lpstr>
      <vt:lpstr>ProAgria pähkinänkuoressa</vt:lpstr>
      <vt:lpstr>Tunnuslukuja</vt:lpstr>
      <vt:lpstr>ProAgria keskukset</vt:lpstr>
      <vt:lpstr>ProAgria Keski-Suomi</vt:lpstr>
      <vt:lpstr>Kotieläintuotannon asiantuntijapalvelut - tuotosseurannan palvelut - ruokinnan suunnittelu - KPI -mittaristo </vt:lpstr>
      <vt:lpstr>Kasvintuotannon asiantuntijapalvelut - viljelysuunnittelu, kasvukauden aikainen konsultointi, EU-tukihakemusten täyttö - luomuasiantuntijapalvelut - erikoiskasvituotannon asiantuntijapalvelut</vt:lpstr>
      <vt:lpstr>Talouden asiantuntijapalvelut - investointilaskelmat, tulosanalyysit, kassabudjetointi yms.  - spv-neuvonta - tilipalvelut  - kirjanpito, veroilmoitusten täyttö, analysointi - kehityskeskustelut   </vt:lpstr>
      <vt:lpstr>ProAgria on mukana Tilaneuvontajärjestelmässä, Neuvo2020</vt:lpstr>
      <vt:lpstr>Rakennussuunnittelu - tuotantorakennukset - muut maaseudun rakennukset </vt:lpstr>
      <vt:lpstr>Mukana digitalisaatiossa</vt:lpstr>
      <vt:lpstr>PowerPoint Presentation</vt:lpstr>
      <vt:lpstr>PowerPoint Presentation</vt:lpstr>
      <vt:lpstr>KoneAgria – näyttelyt - Jyväskylä, (Tampere 2017,2015) </vt:lpstr>
      <vt:lpstr>KoneAgria - kävijoitä lähes 20.000  - näytteilleasettajia n. 200   </vt:lpstr>
      <vt:lpstr>KoneAgria 2018 11.-13.10. Jyväskylässä</vt:lpstr>
      <vt:lpstr>Metsämme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Tuotteet markkinoille – asiantuntijuutta ja tapahtumia</dc:title>
  <dc:creator>Vesa Laitinen</dc:creator>
  <cp:lastModifiedBy>Kykkänen Piia</cp:lastModifiedBy>
  <cp:revision>22</cp:revision>
  <cp:lastPrinted>2018-09-10T12:58:14Z</cp:lastPrinted>
  <dcterms:created xsi:type="dcterms:W3CDTF">2018-09-06T05:48:29Z</dcterms:created>
  <dcterms:modified xsi:type="dcterms:W3CDTF">2018-09-17T14:30:17Z</dcterms:modified>
</cp:coreProperties>
</file>