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61" r:id="rId7"/>
    <p:sldId id="263" r:id="rId8"/>
    <p:sldId id="259" r:id="rId9"/>
    <p:sldId id="265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 Hytönen" initials="AH" lastIdx="24" clrIdx="0">
    <p:extLst>
      <p:ext uri="{19B8F6BF-5375-455C-9EA6-DF929625EA0E}">
        <p15:presenceInfo xmlns:p15="http://schemas.microsoft.com/office/powerpoint/2012/main" userId="5e751a9a740210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D"/>
    <a:srgbClr val="0058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A5AC3-3C36-A9FB-C535-A8F207C1A45A}" v="46" dt="2019-10-21T13:11:52.060"/>
    <p1510:client id="{9A62982B-E39C-F57B-08D7-92CF90C7ED51}" v="42" dt="2019-10-21T12:07:16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tönen Aija" userId="S::aija.hytonen@jamk.fi::12f3f6ec-ce72-414b-ab3f-9f3cea812e32" providerId="AD" clId="Web-{9A62982B-E39C-F57B-08D7-92CF90C7ED51}"/>
    <pc:docChg chg="modSld">
      <pc:chgData name="Hytönen Aija" userId="S::aija.hytonen@jamk.fi::12f3f6ec-ce72-414b-ab3f-9f3cea812e32" providerId="AD" clId="Web-{9A62982B-E39C-F57B-08D7-92CF90C7ED51}" dt="2019-10-21T12:07:16.519" v="38" actId="1076"/>
      <pc:docMkLst>
        <pc:docMk/>
      </pc:docMkLst>
      <pc:sldChg chg="addSp modSp">
        <pc:chgData name="Hytönen Aija" userId="S::aija.hytonen@jamk.fi::12f3f6ec-ce72-414b-ab3f-9f3cea812e32" providerId="AD" clId="Web-{9A62982B-E39C-F57B-08D7-92CF90C7ED51}" dt="2019-10-21T12:00:02.437" v="5" actId="1076"/>
        <pc:sldMkLst>
          <pc:docMk/>
          <pc:sldMk cId="1066304190" sldId="256"/>
        </pc:sldMkLst>
        <pc:picChg chg="add mod">
          <ac:chgData name="Hytönen Aija" userId="S::aija.hytonen@jamk.fi::12f3f6ec-ce72-414b-ab3f-9f3cea812e32" providerId="AD" clId="Web-{9A62982B-E39C-F57B-08D7-92CF90C7ED51}" dt="2019-10-21T12:00:02.437" v="5" actId="1076"/>
          <ac:picMkLst>
            <pc:docMk/>
            <pc:sldMk cId="1066304190" sldId="256"/>
            <ac:picMk id="4" creationId="{79CD3061-FEDC-4FBD-8FCB-C7DA7A0B0775}"/>
          </ac:picMkLst>
        </pc:picChg>
      </pc:sldChg>
      <pc:sldChg chg="addSp modSp">
        <pc:chgData name="Hytönen Aija" userId="S::aija.hytonen@jamk.fi::12f3f6ec-ce72-414b-ab3f-9f3cea812e32" providerId="AD" clId="Web-{9A62982B-E39C-F57B-08D7-92CF90C7ED51}" dt="2019-10-21T12:07:16.519" v="38" actId="1076"/>
        <pc:sldMkLst>
          <pc:docMk/>
          <pc:sldMk cId="383699421" sldId="257"/>
        </pc:sldMkLst>
        <pc:spChg chg="mod">
          <ac:chgData name="Hytönen Aija" userId="S::aija.hytonen@jamk.fi::12f3f6ec-ce72-414b-ab3f-9f3cea812e32" providerId="AD" clId="Web-{9A62982B-E39C-F57B-08D7-92CF90C7ED51}" dt="2019-10-21T12:05:06.696" v="32" actId="1076"/>
          <ac:spMkLst>
            <pc:docMk/>
            <pc:sldMk cId="383699421" sldId="257"/>
            <ac:spMk id="5" creationId="{00000000-0000-0000-0000-000000000000}"/>
          </ac:spMkLst>
        </pc:spChg>
        <pc:picChg chg="add mod">
          <ac:chgData name="Hytönen Aija" userId="S::aija.hytonen@jamk.fi::12f3f6ec-ce72-414b-ab3f-9f3cea812e32" providerId="AD" clId="Web-{9A62982B-E39C-F57B-08D7-92CF90C7ED51}" dt="2019-10-21T12:06:30.666" v="36" actId="1076"/>
          <ac:picMkLst>
            <pc:docMk/>
            <pc:sldMk cId="383699421" sldId="257"/>
            <ac:picMk id="4" creationId="{136AA7DA-FB53-4C61-BAD4-038085CE870B}"/>
          </ac:picMkLst>
        </pc:picChg>
        <pc:picChg chg="mod">
          <ac:chgData name="Hytönen Aija" userId="S::aija.hytonen@jamk.fi::12f3f6ec-ce72-414b-ab3f-9f3cea812e32" providerId="AD" clId="Web-{9A62982B-E39C-F57B-08D7-92CF90C7ED51}" dt="2019-10-21T12:07:16.519" v="38" actId="1076"/>
          <ac:picMkLst>
            <pc:docMk/>
            <pc:sldMk cId="383699421" sldId="257"/>
            <ac:picMk id="6" creationId="{00000000-0000-0000-0000-000000000000}"/>
          </ac:picMkLst>
        </pc:picChg>
      </pc:sldChg>
      <pc:sldChg chg="addSp delSp modSp">
        <pc:chgData name="Hytönen Aija" userId="S::aija.hytonen@jamk.fi::12f3f6ec-ce72-414b-ab3f-9f3cea812e32" providerId="AD" clId="Web-{9A62982B-E39C-F57B-08D7-92CF90C7ED51}" dt="2019-10-21T12:04:24.051" v="27" actId="1076"/>
        <pc:sldMkLst>
          <pc:docMk/>
          <pc:sldMk cId="2413367654" sldId="258"/>
        </pc:sldMkLst>
        <pc:spChg chg="mod">
          <ac:chgData name="Hytönen Aija" userId="S::aija.hytonen@jamk.fi::12f3f6ec-ce72-414b-ab3f-9f3cea812e32" providerId="AD" clId="Web-{9A62982B-E39C-F57B-08D7-92CF90C7ED51}" dt="2019-10-21T12:04:24.051" v="27" actId="1076"/>
          <ac:spMkLst>
            <pc:docMk/>
            <pc:sldMk cId="2413367654" sldId="258"/>
            <ac:spMk id="4" creationId="{00000000-0000-0000-0000-000000000000}"/>
          </ac:spMkLst>
        </pc:spChg>
        <pc:picChg chg="add del mod">
          <ac:chgData name="Hytönen Aija" userId="S::aija.hytonen@jamk.fi::12f3f6ec-ce72-414b-ab3f-9f3cea812e32" providerId="AD" clId="Web-{9A62982B-E39C-F57B-08D7-92CF90C7ED51}" dt="2019-10-21T12:04:18.796" v="25"/>
          <ac:picMkLst>
            <pc:docMk/>
            <pc:sldMk cId="2413367654" sldId="258"/>
            <ac:picMk id="8" creationId="{B09EBE76-35FC-4AAD-90DD-27BE6753BD15}"/>
          </ac:picMkLst>
        </pc:picChg>
        <pc:picChg chg="add del mod">
          <ac:chgData name="Hytönen Aija" userId="S::aija.hytonen@jamk.fi::12f3f6ec-ce72-414b-ab3f-9f3cea812e32" providerId="AD" clId="Web-{9A62982B-E39C-F57B-08D7-92CF90C7ED51}" dt="2019-10-21T12:04:00.747" v="23"/>
          <ac:picMkLst>
            <pc:docMk/>
            <pc:sldMk cId="2413367654" sldId="258"/>
            <ac:picMk id="11" creationId="{B308504F-33B7-4949-B4FF-4F53F9BB5D1E}"/>
          </ac:picMkLst>
        </pc:picChg>
      </pc:sldChg>
    </pc:docChg>
  </pc:docChgLst>
  <pc:docChgLst>
    <pc:chgData name="Hytönen Aija" userId="S::aija.hytonen@jamk.fi::12f3f6ec-ce72-414b-ab3f-9f3cea812e32" providerId="AD" clId="Web-{616A5AC3-3C36-A9FB-C535-A8F207C1A45A}"/>
    <pc:docChg chg="modSld">
      <pc:chgData name="Hytönen Aija" userId="S::aija.hytonen@jamk.fi::12f3f6ec-ce72-414b-ab3f-9f3cea812e32" providerId="AD" clId="Web-{616A5AC3-3C36-A9FB-C535-A8F207C1A45A}" dt="2019-10-21T13:11:52.060" v="45"/>
      <pc:docMkLst>
        <pc:docMk/>
      </pc:docMkLst>
      <pc:sldChg chg="modSp modCm">
        <pc:chgData name="Hytönen Aija" userId="S::aija.hytonen@jamk.fi::12f3f6ec-ce72-414b-ab3f-9f3cea812e32" providerId="AD" clId="Web-{616A5AC3-3C36-A9FB-C535-A8F207C1A45A}" dt="2019-10-21T12:33:54.202" v="44"/>
        <pc:sldMkLst>
          <pc:docMk/>
          <pc:sldMk cId="383699421" sldId="257"/>
        </pc:sldMkLst>
        <pc:spChg chg="mod">
          <ac:chgData name="Hytönen Aija" userId="S::aija.hytonen@jamk.fi::12f3f6ec-ce72-414b-ab3f-9f3cea812e32" providerId="AD" clId="Web-{616A5AC3-3C36-A9FB-C535-A8F207C1A45A}" dt="2019-10-21T12:11:05.578" v="1" actId="1076"/>
          <ac:spMkLst>
            <pc:docMk/>
            <pc:sldMk cId="383699421" sldId="257"/>
            <ac:spMk id="7" creationId="{00000000-0000-0000-0000-000000000000}"/>
          </ac:spMkLst>
        </pc:spChg>
        <pc:picChg chg="mod">
          <ac:chgData name="Hytönen Aija" userId="S::aija.hytonen@jamk.fi::12f3f6ec-ce72-414b-ab3f-9f3cea812e32" providerId="AD" clId="Web-{616A5AC3-3C36-A9FB-C535-A8F207C1A45A}" dt="2019-10-21T12:11:17.797" v="2" actId="1076"/>
          <ac:picMkLst>
            <pc:docMk/>
            <pc:sldMk cId="383699421" sldId="257"/>
            <ac:picMk id="4" creationId="{136AA7DA-FB53-4C61-BAD4-038085CE870B}"/>
          </ac:picMkLst>
        </pc:picChg>
      </pc:sldChg>
      <pc:sldChg chg="addSp modSp">
        <pc:chgData name="Hytönen Aija" userId="S::aija.hytonen@jamk.fi::12f3f6ec-ce72-414b-ab3f-9f3cea812e32" providerId="AD" clId="Web-{616A5AC3-3C36-A9FB-C535-A8F207C1A45A}" dt="2019-10-21T12:13:00.687" v="6" actId="1076"/>
        <pc:sldMkLst>
          <pc:docMk/>
          <pc:sldMk cId="2413367654" sldId="258"/>
        </pc:sldMkLst>
        <pc:picChg chg="mod modCrop">
          <ac:chgData name="Hytönen Aija" userId="S::aija.hytonen@jamk.fi::12f3f6ec-ce72-414b-ab3f-9f3cea812e32" providerId="AD" clId="Web-{616A5AC3-3C36-A9FB-C535-A8F207C1A45A}" dt="2019-10-21T12:12:13.750" v="4"/>
          <ac:picMkLst>
            <pc:docMk/>
            <pc:sldMk cId="2413367654" sldId="258"/>
            <ac:picMk id="5" creationId="{00000000-0000-0000-0000-000000000000}"/>
          </ac:picMkLst>
        </pc:picChg>
        <pc:picChg chg="add mod">
          <ac:chgData name="Hytönen Aija" userId="S::aija.hytonen@jamk.fi::12f3f6ec-ce72-414b-ab3f-9f3cea812e32" providerId="AD" clId="Web-{616A5AC3-3C36-A9FB-C535-A8F207C1A45A}" dt="2019-10-21T12:13:00.687" v="6" actId="1076"/>
          <ac:picMkLst>
            <pc:docMk/>
            <pc:sldMk cId="2413367654" sldId="258"/>
            <ac:picMk id="9" creationId="{0ED8F910-EC2F-447D-966B-3F731F447776}"/>
          </ac:picMkLst>
        </pc:picChg>
      </pc:sldChg>
      <pc:sldChg chg="addSp modSp">
        <pc:chgData name="Hytönen Aija" userId="S::aija.hytonen@jamk.fi::12f3f6ec-ce72-414b-ab3f-9f3cea812e32" providerId="AD" clId="Web-{616A5AC3-3C36-A9FB-C535-A8F207C1A45A}" dt="2019-10-21T12:18:39.312" v="41" actId="1076"/>
        <pc:sldMkLst>
          <pc:docMk/>
          <pc:sldMk cId="363521302" sldId="259"/>
        </pc:sldMkLst>
        <pc:spChg chg="mod">
          <ac:chgData name="Hytönen Aija" userId="S::aija.hytonen@jamk.fi::12f3f6ec-ce72-414b-ab3f-9f3cea812e32" providerId="AD" clId="Web-{616A5AC3-3C36-A9FB-C535-A8F207C1A45A}" dt="2019-10-21T12:17:43.406" v="36" actId="1076"/>
          <ac:spMkLst>
            <pc:docMk/>
            <pc:sldMk cId="363521302" sldId="259"/>
            <ac:spMk id="5" creationId="{00000000-0000-0000-0000-000000000000}"/>
          </ac:spMkLst>
        </pc:spChg>
        <pc:spChg chg="mod">
          <ac:chgData name="Hytönen Aija" userId="S::aija.hytonen@jamk.fi::12f3f6ec-ce72-414b-ab3f-9f3cea812e32" providerId="AD" clId="Web-{616A5AC3-3C36-A9FB-C535-A8F207C1A45A}" dt="2019-10-21T12:17:30.375" v="34" actId="1076"/>
          <ac:spMkLst>
            <pc:docMk/>
            <pc:sldMk cId="363521302" sldId="259"/>
            <ac:spMk id="7" creationId="{00000000-0000-0000-0000-000000000000}"/>
          </ac:spMkLst>
        </pc:spChg>
        <pc:spChg chg="mod">
          <ac:chgData name="Hytönen Aija" userId="S::aija.hytonen@jamk.fi::12f3f6ec-ce72-414b-ab3f-9f3cea812e32" providerId="AD" clId="Web-{616A5AC3-3C36-A9FB-C535-A8F207C1A45A}" dt="2019-10-21T12:17:59.187" v="39" actId="1076"/>
          <ac:spMkLst>
            <pc:docMk/>
            <pc:sldMk cId="363521302" sldId="259"/>
            <ac:spMk id="9" creationId="{00000000-0000-0000-0000-000000000000}"/>
          </ac:spMkLst>
        </pc:spChg>
        <pc:picChg chg="mod">
          <ac:chgData name="Hytönen Aija" userId="S::aija.hytonen@jamk.fi::12f3f6ec-ce72-414b-ab3f-9f3cea812e32" providerId="AD" clId="Web-{616A5AC3-3C36-A9FB-C535-A8F207C1A45A}" dt="2019-10-21T12:17:22.734" v="33" actId="1076"/>
          <ac:picMkLst>
            <pc:docMk/>
            <pc:sldMk cId="363521302" sldId="259"/>
            <ac:picMk id="6" creationId="{00000000-0000-0000-0000-000000000000}"/>
          </ac:picMkLst>
        </pc:picChg>
        <pc:picChg chg="mod">
          <ac:chgData name="Hytönen Aija" userId="S::aija.hytonen@jamk.fi::12f3f6ec-ce72-414b-ab3f-9f3cea812e32" providerId="AD" clId="Web-{616A5AC3-3C36-A9FB-C535-A8F207C1A45A}" dt="2019-10-21T12:17:54.046" v="38" actId="1076"/>
          <ac:picMkLst>
            <pc:docMk/>
            <pc:sldMk cId="363521302" sldId="259"/>
            <ac:picMk id="8" creationId="{00000000-0000-0000-0000-000000000000}"/>
          </ac:picMkLst>
        </pc:picChg>
        <pc:picChg chg="add mod">
          <ac:chgData name="Hytönen Aija" userId="S::aija.hytonen@jamk.fi::12f3f6ec-ce72-414b-ab3f-9f3cea812e32" providerId="AD" clId="Web-{616A5AC3-3C36-A9FB-C535-A8F207C1A45A}" dt="2019-10-21T12:18:39.312" v="41" actId="1076"/>
          <ac:picMkLst>
            <pc:docMk/>
            <pc:sldMk cId="363521302" sldId="259"/>
            <ac:picMk id="10" creationId="{2F1CB4BE-8458-4B5C-845C-95F420BF2976}"/>
          </ac:picMkLst>
        </pc:picChg>
        <pc:picChg chg="mod">
          <ac:chgData name="Hytönen Aija" userId="S::aija.hytonen@jamk.fi::12f3f6ec-ce72-414b-ab3f-9f3cea812e32" providerId="AD" clId="Web-{616A5AC3-3C36-A9FB-C535-A8F207C1A45A}" dt="2019-10-21T12:17:34.593" v="35" actId="1076"/>
          <ac:picMkLst>
            <pc:docMk/>
            <pc:sldMk cId="363521302" sldId="259"/>
            <ac:picMk id="4098" creationId="{00000000-0000-0000-0000-000000000000}"/>
          </ac:picMkLst>
        </pc:picChg>
      </pc:sldChg>
      <pc:sldChg chg="addSp modSp">
        <pc:chgData name="Hytönen Aija" userId="S::aija.hytonen@jamk.fi::12f3f6ec-ce72-414b-ab3f-9f3cea812e32" providerId="AD" clId="Web-{616A5AC3-3C36-A9FB-C535-A8F207C1A45A}" dt="2019-10-21T12:15:59.562" v="26" actId="1076"/>
        <pc:sldMkLst>
          <pc:docMk/>
          <pc:sldMk cId="2154603171" sldId="261"/>
        </pc:sldMkLst>
        <pc:picChg chg="mod">
          <ac:chgData name="Hytönen Aija" userId="S::aija.hytonen@jamk.fi::12f3f6ec-ce72-414b-ab3f-9f3cea812e32" providerId="AD" clId="Web-{616A5AC3-3C36-A9FB-C535-A8F207C1A45A}" dt="2019-10-21T12:15:26.750" v="24" actId="1076"/>
          <ac:picMkLst>
            <pc:docMk/>
            <pc:sldMk cId="2154603171" sldId="261"/>
            <ac:picMk id="4" creationId="{00000000-0000-0000-0000-000000000000}"/>
          </ac:picMkLst>
        </pc:picChg>
        <pc:picChg chg="add mod">
          <ac:chgData name="Hytönen Aija" userId="S::aija.hytonen@jamk.fi::12f3f6ec-ce72-414b-ab3f-9f3cea812e32" providerId="AD" clId="Web-{616A5AC3-3C36-A9FB-C535-A8F207C1A45A}" dt="2019-10-21T12:15:59.562" v="26" actId="1076"/>
          <ac:picMkLst>
            <pc:docMk/>
            <pc:sldMk cId="2154603171" sldId="261"/>
            <ac:picMk id="7" creationId="{0CACA8EC-15B9-4D84-B7BA-E82CE9FDA4A6}"/>
          </ac:picMkLst>
        </pc:picChg>
      </pc:sldChg>
      <pc:sldChg chg="addSp modSp">
        <pc:chgData name="Hytönen Aija" userId="S::aija.hytonen@jamk.fi::12f3f6ec-ce72-414b-ab3f-9f3cea812e32" providerId="AD" clId="Web-{616A5AC3-3C36-A9FB-C535-A8F207C1A45A}" dt="2019-10-21T12:16:59.250" v="32" actId="14100"/>
        <pc:sldMkLst>
          <pc:docMk/>
          <pc:sldMk cId="1815300496" sldId="263"/>
        </pc:sldMkLst>
        <pc:spChg chg="mod">
          <ac:chgData name="Hytönen Aija" userId="S::aija.hytonen@jamk.fi::12f3f6ec-ce72-414b-ab3f-9f3cea812e32" providerId="AD" clId="Web-{616A5AC3-3C36-A9FB-C535-A8F207C1A45A}" dt="2019-10-21T12:16:34.797" v="28" actId="1076"/>
          <ac:spMkLst>
            <pc:docMk/>
            <pc:sldMk cId="1815300496" sldId="263"/>
            <ac:spMk id="5" creationId="{00000000-0000-0000-0000-000000000000}"/>
          </ac:spMkLst>
        </pc:spChg>
        <pc:spChg chg="mod">
          <ac:chgData name="Hytönen Aija" userId="S::aija.hytonen@jamk.fi::12f3f6ec-ce72-414b-ab3f-9f3cea812e32" providerId="AD" clId="Web-{616A5AC3-3C36-A9FB-C535-A8F207C1A45A}" dt="2019-10-21T12:16:41.078" v="29" actId="1076"/>
          <ac:spMkLst>
            <pc:docMk/>
            <pc:sldMk cId="1815300496" sldId="263"/>
            <ac:spMk id="7" creationId="{00000000-0000-0000-0000-000000000000}"/>
          </ac:spMkLst>
        </pc:spChg>
        <pc:picChg chg="add mod">
          <ac:chgData name="Hytönen Aija" userId="S::aija.hytonen@jamk.fi::12f3f6ec-ce72-414b-ab3f-9f3cea812e32" providerId="AD" clId="Web-{616A5AC3-3C36-A9FB-C535-A8F207C1A45A}" dt="2019-10-21T12:16:59.250" v="32" actId="14100"/>
          <ac:picMkLst>
            <pc:docMk/>
            <pc:sldMk cId="1815300496" sldId="263"/>
            <ac:picMk id="10" creationId="{9D004B4C-AF63-4ECA-A069-B75A1BC03C83}"/>
          </ac:picMkLst>
        </pc:picChg>
      </pc:sldChg>
      <pc:sldChg chg="addSp modSp">
        <pc:chgData name="Hytönen Aija" userId="S::aija.hytonen@jamk.fi::12f3f6ec-ce72-414b-ab3f-9f3cea812e32" providerId="AD" clId="Web-{616A5AC3-3C36-A9FB-C535-A8F207C1A45A}" dt="2019-10-21T12:19:17.531" v="43" actId="1076"/>
        <pc:sldMkLst>
          <pc:docMk/>
          <pc:sldMk cId="323409982" sldId="265"/>
        </pc:sldMkLst>
        <pc:picChg chg="add mod">
          <ac:chgData name="Hytönen Aija" userId="S::aija.hytonen@jamk.fi::12f3f6ec-ce72-414b-ab3f-9f3cea812e32" providerId="AD" clId="Web-{616A5AC3-3C36-A9FB-C535-A8F207C1A45A}" dt="2019-10-21T12:19:17.531" v="43" actId="1076"/>
          <ac:picMkLst>
            <pc:docMk/>
            <pc:sldMk cId="323409982" sldId="265"/>
            <ac:picMk id="2" creationId="{3107CFE5-E6AA-46DF-AA19-9C2C73835370}"/>
          </ac:picMkLst>
        </pc:picChg>
      </pc:sldChg>
      <pc:sldChg chg="addSp modSp">
        <pc:chgData name="Hytönen Aija" userId="S::aija.hytonen@jamk.fi::12f3f6ec-ce72-414b-ab3f-9f3cea812e32" providerId="AD" clId="Web-{616A5AC3-3C36-A9FB-C535-A8F207C1A45A}" dt="2019-10-21T12:14:45.515" v="20" actId="1076"/>
        <pc:sldMkLst>
          <pc:docMk/>
          <pc:sldMk cId="3619955090" sldId="266"/>
        </pc:sldMkLst>
        <pc:spChg chg="mod">
          <ac:chgData name="Hytönen Aija" userId="S::aija.hytonen@jamk.fi::12f3f6ec-ce72-414b-ab3f-9f3cea812e32" providerId="AD" clId="Web-{616A5AC3-3C36-A9FB-C535-A8F207C1A45A}" dt="2019-10-21T12:14:21.267" v="16" actId="20577"/>
          <ac:spMkLst>
            <pc:docMk/>
            <pc:sldMk cId="3619955090" sldId="266"/>
            <ac:spMk id="3" creationId="{00000000-0000-0000-0000-000000000000}"/>
          </ac:spMkLst>
        </pc:spChg>
        <pc:spChg chg="mod">
          <ac:chgData name="Hytönen Aija" userId="S::aija.hytonen@jamk.fi::12f3f6ec-ce72-414b-ab3f-9f3cea812e32" providerId="AD" clId="Web-{616A5AC3-3C36-A9FB-C535-A8F207C1A45A}" dt="2019-10-21T12:14:26.218" v="18" actId="1076"/>
          <ac:spMkLst>
            <pc:docMk/>
            <pc:sldMk cId="3619955090" sldId="266"/>
            <ac:spMk id="5" creationId="{00000000-0000-0000-0000-000000000000}"/>
          </ac:spMkLst>
        </pc:spChg>
        <pc:picChg chg="add mod">
          <ac:chgData name="Hytönen Aija" userId="S::aija.hytonen@jamk.fi::12f3f6ec-ce72-414b-ab3f-9f3cea812e32" providerId="AD" clId="Web-{616A5AC3-3C36-A9FB-C535-A8F207C1A45A}" dt="2019-10-21T12:14:45.515" v="20" actId="1076"/>
          <ac:picMkLst>
            <pc:docMk/>
            <pc:sldMk cId="3619955090" sldId="266"/>
            <ac:picMk id="6" creationId="{A387A9B2-628A-4CA6-BFB4-B1299BA660C9}"/>
          </ac:picMkLst>
        </pc:picChg>
        <pc:picChg chg="mod">
          <ac:chgData name="Hytönen Aija" userId="S::aija.hytonen@jamk.fi::12f3f6ec-ce72-414b-ab3f-9f3cea812e32" providerId="AD" clId="Web-{616A5AC3-3C36-A9FB-C535-A8F207C1A45A}" dt="2019-10-21T12:13:59.797" v="9" actId="1076"/>
          <ac:picMkLst>
            <pc:docMk/>
            <pc:sldMk cId="3619955090" sldId="266"/>
            <ac:picMk id="3074" creationId="{00000000-0000-0000-0000-000000000000}"/>
          </ac:picMkLst>
        </pc:picChg>
      </pc:sldChg>
      <pc:sldChg chg="addSp modSp modCm">
        <pc:chgData name="Hytönen Aija" userId="S::aija.hytonen@jamk.fi::12f3f6ec-ce72-414b-ab3f-9f3cea812e32" providerId="AD" clId="Web-{616A5AC3-3C36-A9FB-C535-A8F207C1A45A}" dt="2019-10-21T13:11:52.060" v="45"/>
        <pc:sldMkLst>
          <pc:docMk/>
          <pc:sldMk cId="1620663289" sldId="267"/>
        </pc:sldMkLst>
        <pc:picChg chg="add mod">
          <ac:chgData name="Hytönen Aija" userId="S::aija.hytonen@jamk.fi::12f3f6ec-ce72-414b-ab3f-9f3cea812e32" providerId="AD" clId="Web-{616A5AC3-3C36-A9FB-C535-A8F207C1A45A}" dt="2019-10-21T12:13:26.531" v="8" actId="1076"/>
          <ac:picMkLst>
            <pc:docMk/>
            <pc:sldMk cId="1620663289" sldId="267"/>
            <ac:picMk id="8" creationId="{806CF4F5-74E1-4D3C-9362-02E3C770D2E4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9T11:52:38.717" idx="1">
    <p:pos x="3750" y="2052"/>
    <p:text>Merialueet mukana</p:text>
    <p:extLst>
      <p:ext uri="{C676402C-5697-4E1C-873F-D02D1690AC5C}">
        <p15:threadingInfo xmlns:p15="http://schemas.microsoft.com/office/powerpoint/2012/main" timeZoneBias="-180"/>
      </p:ext>
    </p:extLst>
  </p:cm>
  <p:cm authorId="1" dt="2019-10-19T11:54:24.683" idx="2">
    <p:pos x="3750" y="2188"/>
    <p:text>Ei esimerkiksi jyrkkiä kalliorantoja ja vuonoja, eikä suuria vuorovesivaihteluja  kuten Norjassa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  <p:cm authorId="1" dt="2019-10-19T12:21:28.957" idx="3">
    <p:pos x="4541" y="3164"/>
    <p:text>Maailman eniten saaria Kanadassa, mutta ne sijaitsevat arktisilla alueilla, jonne hankala päästä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0:40:48.650" idx="4">
    <p:pos x="4416" y="2352"/>
    <p:text>Ilma, vesi ja muu ympäristö on puhdasta. Kansainvälisesti tarkasteltuna maailman kärkimaita.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1:00:32.216" idx="6">
    <p:pos x="4338" y="741"/>
    <p:text>mökkimajoitus, lasiprismat, vanhat kartanohotellit, maatilamajoitukset, lumihotelli, luksustelttailu eli glamping, miniasuntovaunut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1:08:27.325" idx="7">
    <p:pos x="2731" y="1303"/>
    <p:text>Tunnin miniristeilyistä yli 12 tunnit reittiristeilyihin
Teemaristeilyjä
Kohderisteilyjä
Tilausristeilyjä
Kauden jatkaminen myöhäiseen syksyyn, jopa talveen
Amfibio-risteily: yhdistää bussimatkan ja risteilyn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1:21:49.549" idx="8">
    <p:pos x="1536" y="1723"/>
    <p:text>Sähkömoottorit ovat ilmastoystävällisiä ja aiheuttavat vähän meluhaittoja rantojen asukkaille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1:25:39.077" idx="9">
    <p:pos x="3523" y="2217"/>
    <p:text>Tuotteistaminen, paketointi ja ostamisen helppous vaativat kehittelyä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1:27:15.123" idx="10">
    <p:pos x="3198" y="2226"/>
    <p:text>Patikointi, polkupyöräilyreitit, melonta, koskikelkkailu, sukellus, avovesiuinti, suppailu, vesipolkupyöräsafarit, flyboardit, vesikirput ym...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1:54:29.057" idx="11">
    <p:pos x="2650" y="2783"/>
    <p:text>FinRelax- kasvuohjelmalla tavoitteena tehdä Suomesta hyvinvointimatkailun kärkimaa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1:55:50.438" idx="12">
    <p:pos x="2650" y="2919"/>
    <p:text>Tarjonta nyt monipuolista, mutta hajanaista
Sauna tärkeänä osana, samoin vesistöt</p:text>
    <p:extLst>
      <p:ext uri="{C676402C-5697-4E1C-873F-D02D1690AC5C}">
        <p15:threadingInfo xmlns:p15="http://schemas.microsoft.com/office/powerpoint/2012/main" timeZoneBias="-180">
          <p15:parentCm authorId="1" idx="11"/>
        </p15:threadingInfo>
      </p:ext>
    </p:extLst>
  </p:cm>
  <p:cm authorId="1" dt="2019-10-20T12:08:04.182" idx="13">
    <p:pos x="3405" y="3149"/>
    <p:text>KV asiakkaita kiinnostaa kulttuuri ja paikallisuus
Ydinkohderyhmä "Modernit humanistit", odottavat Suomen kulttuuritarjonnalta etenkin kokemuksia elämäntavoista, suomalaisuudesta, kulttuuriperinnöstä ja ruokakulttuurista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2:35:47.035" idx="15">
    <p:pos x="2484" y="1044"/>
    <p:text>Euroopan parhaat mahdollisuudet matkailulliseen hyödyntämiseen
Vaatii panostusta tuotteistukseen ja markkinointiin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2:39:01.491" idx="16">
    <p:pos x="2484" y="1180"/>
    <p:text>Haastava laji, vertaillaan paljon saalisvarmuutta, hinnoittelua ja opaspalveluja
Yhteistyö mm. majoitusyrittäjien kanssa jarruttaa laajempaa kansainvälistymistä</p:text>
    <p:extLst>
      <p:ext uri="{C676402C-5697-4E1C-873F-D02D1690AC5C}">
        <p15:threadingInfo xmlns:p15="http://schemas.microsoft.com/office/powerpoint/2012/main" timeZoneBias="-180">
          <p15:parentCm authorId="1" idx="15"/>
        </p15:threadingInfo>
      </p:ext>
    </p:extLst>
  </p:cm>
  <p:cm authorId="1" dt="2019-10-20T12:54:36.695" idx="17">
    <p:pos x="2199" y="1647"/>
    <p:text>Vaatii tuotteistamista enemmän, koska omatoimimatkailijoita silloin vähemmän --&gt; suuri palveluiden tarve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2:55:45.395" idx="18">
    <p:pos x="2199" y="1783"/>
    <p:text>Saavutettavuus erittäin tärkeää!</p:text>
    <p:extLst>
      <p:ext uri="{C676402C-5697-4E1C-873F-D02D1690AC5C}">
        <p15:threadingInfo xmlns:p15="http://schemas.microsoft.com/office/powerpoint/2012/main" timeZoneBias="-180">
          <p15:parentCm authorId="1" idx="17"/>
        </p15:threadingInfo>
      </p:ext>
    </p:extLst>
  </p:cm>
  <p:cm authorId="1" dt="2019-10-20T12:56:27.679" idx="19">
    <p:pos x="2641" y="1642"/>
    <p:text>Jääsurffaus, ilmatyynyalussafarit, jääluolat ja -patsaat,  retkiluistelu ja talvivaellukset, potkukelkkailurata, talvimelonta, fatbike- polkupyöretket, Segway- sähköinen henkilökuljetinsafarit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3:03:50.360" idx="20">
    <p:pos x="1636" y="3052"/>
    <p:text>Tuotteistamisessa voisi huomioida myös vesi- ja rengasreittien yhdistämisen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2:22:00.281" idx="14">
    <p:pos x="4403" y="2361"/>
    <p:text>etenkin nuoria ja naisia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0:49:53.456" idx="5">
    <p:pos x="4812" y="1293"/>
    <p:text>Talviaktiviteettien määrä on kasvanut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13:15:52.237" idx="21">
    <p:pos x="2860" y="1561"/>
    <p:text>Tarinallistamalla saadaan hyvin historiaa ja perinteitä esiin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3:42:01.209" idx="22">
    <p:pos x="2860" y="1697"/>
    <p:text>Markkinoinnissa jo hyvä käyttää!</p:text>
    <p:extLst>
      <p:ext uri="{C676402C-5697-4E1C-873F-D02D1690AC5C}">
        <p15:threadingInfo xmlns:p15="http://schemas.microsoft.com/office/powerpoint/2012/main" timeZoneBias="-180">
          <p15:parentCm authorId="1" idx="21"/>
        </p15:threadingInfo>
      </p:ext>
    </p:extLst>
  </p:cm>
  <p:cm authorId="1" dt="2019-10-20T13:42:47.096" idx="23">
    <p:pos x="4925" y="1774"/>
    <p:text>KV asiakkaat arvostavat ympäristömerkkejä ja sertifiointeja</p:text>
    <p:extLst>
      <p:ext uri="{C676402C-5697-4E1C-873F-D02D1690AC5C}">
        <p15:threadingInfo xmlns:p15="http://schemas.microsoft.com/office/powerpoint/2012/main" timeZoneBias="-180"/>
      </p:ext>
    </p:extLst>
  </p:cm>
  <p:cm authorId="1" dt="2019-10-20T13:44:19.376" idx="24">
    <p:pos x="3153" y="3020"/>
    <p:text>Hinnoitellaanko arvopohjalta? Luodaanko peruspalvelua vai luksustuotetta?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02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7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2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8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6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61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40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47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71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6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5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D7F5-5A7D-43B1-92D7-072652C474AF}" type="datetimeFigureOut">
              <a:rPr lang="fi-FI" smtClean="0"/>
              <a:t>21.10.2019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80D6-9349-40AA-BF68-4B03DAA6F4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43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skisuomi.fi/matkailu_2" TargetMode="External"/><Relationship Id="rId2" Type="http://schemas.openxmlformats.org/officeDocument/2006/relationships/hyperlink" Target="http://julkaisut.valtioneuvosto.fi/bitstream/handle/10024/160844/05_18_Saaristo_Hyvattuotteet_loppuraportti.pdf?sequence=1&amp;isAllowed=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lkaisut.valtioneuvosto.fi/bitstream/handle/10024/79421/03_17_Suomen_saaristo_ja_vesistomatkailusta_FINAL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iointi.maanmittauslaitos.fi/karttapaikk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eboat.fi/" TargetMode="External"/><Relationship Id="rId7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biotalous.fi/wp-content/uploads/2018/05/Saaristo-ja-vesist%C3%B6matkailun-Hyv%C3%A4t-tuotteet-projektin-loppuraportti_Optimized.pdf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reitasiimoja.fi/pilkkimin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.mtv.fi/image/410204/landscape16_9/555/313/3542bfb6c74bec57c8bceadb1877e058/jQ/1106532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novasol.fi/sites/default/files/styles/body_large/public/inline-images/DSC_2356.JPG?itok=dBT7uqls" TargetMode="External"/><Relationship Id="rId7" Type="http://schemas.openxmlformats.org/officeDocument/2006/relationships/hyperlink" Target="https://upload.wikimedia.org/wikipedia/commons/thumb/9/96/Midsummer_bonfire_in_Pielavasi%2C_Finland.JPG/800px-Midsummer_bonfire_in_Pielavasi%2C_Finlan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9d70ed2-a-62cb3a1a-s-sites.googlegroups.com/site/suomifinlandfinlande/kansan-kulttuuri/savusauna.jpg?attachauth=ANoY7cqmmFIi5D0YFEsfwxBBVZzZp7W_XAfpBWl9uIamqsJwydB7nz-wz5t8xRTFWksLAK7p0PcSMxc1CDIU5eyhl05h4HrdOC1NNFFr1VzhudOKCc_itzO-adiuq-9hFUpiNw_rn51gHPFAmlyRMwPQB2MOZt1cFXC5iI4HbsAR0J2TC0iXZM40VFiaQ8yAgbnTlkjV-mdDiGTnjzdQqlCWd3cRkVuOUZVyCjM1fWWKKpcCjSSoxUFDJGnzbi8wbX8yus1OezIT&amp;attredirects=0" TargetMode="External"/><Relationship Id="rId4" Type="http://schemas.openxmlformats.org/officeDocument/2006/relationships/image" Target="../media/image13.png"/><Relationship Id="rId9" Type="http://schemas.openxmlformats.org/officeDocument/2006/relationships/comments" Target="../comments/commen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22961" y="1054124"/>
            <a:ext cx="5636526" cy="33404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rgbClr val="00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Vesistömatkailun mahdollisuudet pohjoisessa Keski-Suomessa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09731" y="5145206"/>
            <a:ext cx="4662986" cy="535673"/>
          </a:xfrm>
        </p:spPr>
        <p:txBody>
          <a:bodyPr/>
          <a:lstStyle/>
          <a:p>
            <a:r>
              <a:rPr lang="fi-FI" dirty="0">
                <a:solidFill>
                  <a:srgbClr val="E6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Aija Hytönen, JAMK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9CD3061-FEDC-4FBD-8FCB-C7DA7A0B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75" y="5579115"/>
            <a:ext cx="2153729" cy="8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E6007D"/>
                </a:solidFill>
              </a:rPr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Komu, H. &amp; Selkälä, S. 2018. </a:t>
            </a:r>
            <a:r>
              <a:rPr lang="fi-FI" dirty="0" err="1"/>
              <a:t>Saaristo-</a:t>
            </a:r>
            <a:r>
              <a:rPr lang="fi-FI" dirty="0"/>
              <a:t> ja vesistömatkailun Hyvät tuotteet- projektin loppuraportti. Maa- ja metsätalousministeriön julkaisuja 5/2018. Viitattu 19.10.2019. </a:t>
            </a:r>
            <a:r>
              <a:rPr lang="fi-FI" dirty="0">
                <a:hlinkClick r:id="rId2"/>
              </a:rPr>
              <a:t>http://julkaisut.valtioneuvosto.fi/bitstream/handle/10024/160844/05_18_Saaristo_Hyvattuotteet_loppuraportti.pdf?sequence=1&amp;isAllowed=y</a:t>
            </a:r>
            <a:endParaRPr lang="fi-FI" dirty="0"/>
          </a:p>
          <a:p>
            <a:r>
              <a:rPr lang="fi-FI" dirty="0"/>
              <a:t>Matkailu yksi Keski-Suomen kehittämiskärjistä. </a:t>
            </a:r>
            <a:r>
              <a:rPr lang="fi-FI" dirty="0" err="1"/>
              <a:t>N.d</a:t>
            </a:r>
            <a:r>
              <a:rPr lang="fi-FI" dirty="0"/>
              <a:t>. Keski-Suomen matkailun tilanteen kuvaus Keski-Suomen liiton www- sivuilla. Viitattu 19.10.2019. </a:t>
            </a:r>
            <a:r>
              <a:rPr lang="fi-FI" dirty="0">
                <a:hlinkClick r:id="rId3"/>
              </a:rPr>
              <a:t>https://www.keskisuomi.fi/matkailu_2</a:t>
            </a:r>
            <a:endParaRPr lang="fi-FI" dirty="0"/>
          </a:p>
          <a:p>
            <a:r>
              <a:rPr lang="fi-FI" dirty="0"/>
              <a:t>Suomen saaristo- ja vesistömatkailusta eurooppalainen vetovoimatekijä. 2017. </a:t>
            </a:r>
            <a:r>
              <a:rPr lang="fi-FI" dirty="0" err="1"/>
              <a:t>Saaristo-</a:t>
            </a:r>
            <a:r>
              <a:rPr lang="fi-FI" dirty="0"/>
              <a:t> ja vesistömatkailun selvityshankkeen loppuraportti. Maa- ja metsätalousministeriön julkaisuja 3/2017. Viitattu 19.10.2019. </a:t>
            </a:r>
            <a:r>
              <a:rPr lang="fi-FI" dirty="0">
                <a:hlinkClick r:id="rId4"/>
              </a:rPr>
              <a:t>http://julkaisut.valtioneuvosto.fi/bitstream/handle/10024/79421/03_17_Suomen_saaristo_ja_vesistomatkailusta_FINAL.pdf?sequence=1&amp;isAllowed=y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421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42425" t="-219" r="27910" b="4161"/>
          <a:stretch/>
        </p:blipFill>
        <p:spPr>
          <a:xfrm>
            <a:off x="8543380" y="360075"/>
            <a:ext cx="3261933" cy="50023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Faktaa Suomesta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953469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Maailman vesistöisin maa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Sisävesiä 34 325 km2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Järviä 56 000 kpl (koko yli 1 ha)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Jokia 647 kpl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Merialueita 52 500 km2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Rantaviivaa yhteensä 336 000 km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Monipuolisesti hyödynnettävissä 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Yksi Euroopan suurimpia saaristomaita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76 000 saarta (yli 1 ha)</a:t>
            </a:r>
          </a:p>
          <a:p>
            <a:pPr lvl="2"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yli puolet sijaitsee järvissä, helposti saavutettavissa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Vesistöt ekologiselta tilaltaan erinomaisia tai hyviä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Pintavedet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Järvet (85%)</a:t>
            </a:r>
          </a:p>
          <a:p>
            <a:pPr lvl="1">
              <a:buFontTx/>
              <a:buChar char="-"/>
            </a:pPr>
            <a:r>
              <a:rPr lang="fi-FI" dirty="0">
                <a:solidFill>
                  <a:srgbClr val="00588E"/>
                </a:solidFill>
              </a:rPr>
              <a:t>Joet (65 %)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38200" y="6176963"/>
            <a:ext cx="42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r>
              <a:rPr lang="fi-FI" dirty="0"/>
              <a:t>		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548089" y="5357369"/>
            <a:ext cx="361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</a:rPr>
              <a:t>Kuva: </a:t>
            </a:r>
            <a:r>
              <a:rPr lang="fi-FI" sz="1400" dirty="0">
                <a:solidFill>
                  <a:schemeClr val="accent3"/>
                </a:solidFill>
                <a:hlinkClick r:id="rId3"/>
              </a:rPr>
              <a:t>Maanmittauslaitos</a:t>
            </a:r>
            <a:endParaRPr lang="fi-FI" sz="1400" dirty="0">
              <a:solidFill>
                <a:schemeClr val="accent3"/>
              </a:solidFill>
            </a:endParaRPr>
          </a:p>
        </p:txBody>
      </p:sp>
      <p:pic>
        <p:nvPicPr>
          <p:cNvPr id="4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36AA7DA-FB53-4C61-BAD4-038085CE8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994" y="5860712"/>
            <a:ext cx="1692166" cy="6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Faktaa Suomesta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53317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rgbClr val="00588E"/>
                </a:solidFill>
              </a:rPr>
              <a:t>Suomen tunnetuimpia vetovoimatekijöitä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Luonto sekä järvet ja muut puhtaat vedet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Luonnonolojen ja yhteiskunnallinen vakaus sekä yleinen turvallisuus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Rauha ja hiljaisuus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Vaihtelevat vuodenajat ja pohjoinen eksotiikka</a:t>
            </a:r>
          </a:p>
          <a:p>
            <a:r>
              <a:rPr lang="fi-FI" dirty="0">
                <a:solidFill>
                  <a:srgbClr val="00588E"/>
                </a:solidFill>
              </a:rPr>
              <a:t>Vesistö- ja saaristoalueet ovat osa suomalaisten elämää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Vapaa- ajan asuminen (noin 2 miljoonaa mökkiläistä)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Veneily (700 000 venettä)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Virkistyskalastus (1,8 miljoonaa harrastajaa)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Luontoharrastajat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Matkailu</a:t>
            </a:r>
          </a:p>
          <a:p>
            <a:r>
              <a:rPr lang="fi-FI" dirty="0">
                <a:solidFill>
                  <a:srgbClr val="00588E"/>
                </a:solidFill>
              </a:rPr>
              <a:t>Kansallispuistot (40 kpl) ja muut retkeilyalueet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Jokaisessa kansallispuistossa vesistöjä,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osassa saaristo- ja vesistöluonnon vaaliminen keskeisintä</a:t>
            </a:r>
          </a:p>
          <a:p>
            <a:r>
              <a:rPr lang="fi-FI" dirty="0">
                <a:solidFill>
                  <a:srgbClr val="00588E"/>
                </a:solidFill>
              </a:rPr>
              <a:t>Jokamiehenoikeudet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Kansainvälisesti harvinaisia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Mahdollistavat paljon, tuovat myös vastuuta</a:t>
            </a:r>
          </a:p>
          <a:p>
            <a:pPr marL="0" indent="0">
              <a:buNone/>
            </a:pPr>
            <a:endParaRPr lang="fi-FI" dirty="0">
              <a:solidFill>
                <a:srgbClr val="00588E"/>
              </a:solidFill>
            </a:endParaRPr>
          </a:p>
          <a:p>
            <a:pPr marL="457200" lvl="1" indent="0">
              <a:buNone/>
            </a:pPr>
            <a:endParaRPr lang="fi-FI" dirty="0">
              <a:solidFill>
                <a:srgbClr val="00588E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838200" y="6287851"/>
            <a:ext cx="42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r>
              <a:rPr lang="fi-FI" dirty="0"/>
              <a:t>		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20513" r="16346" b="30769"/>
          <a:stretch/>
        </p:blipFill>
        <p:spPr>
          <a:xfrm>
            <a:off x="9372486" y="4726367"/>
            <a:ext cx="1982089" cy="108963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r="1055" b="21392"/>
          <a:stretch/>
        </p:blipFill>
        <p:spPr>
          <a:xfrm>
            <a:off x="9376012" y="1370958"/>
            <a:ext cx="1977788" cy="140463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97" y="3012074"/>
            <a:ext cx="1977203" cy="1482902"/>
          </a:xfrm>
          <a:prstGeom prst="rect">
            <a:avLst/>
          </a:prstGeom>
        </p:spPr>
      </p:pic>
      <p:pic>
        <p:nvPicPr>
          <p:cNvPr id="9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ED8F910-EC2F-447D-966B-3F731F447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296" y="5990108"/>
            <a:ext cx="1692166" cy="6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Vesistömatkailu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5014913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00588E"/>
                </a:solidFill>
              </a:rPr>
              <a:t>Vesistöihin tukeutuva majoitustoiminta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Yksilölliset elämykset, ympäristöystävällisyys,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paikallisuus, luontoliikunta</a:t>
            </a:r>
          </a:p>
          <a:p>
            <a:r>
              <a:rPr lang="fi-FI" dirty="0">
                <a:solidFill>
                  <a:srgbClr val="00588E"/>
                </a:solidFill>
              </a:rPr>
              <a:t>Risteilyt ja lauttareitit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Kattaa koko maan, helppo tapa kokea elämyksiä</a:t>
            </a:r>
          </a:p>
          <a:p>
            <a:r>
              <a:rPr lang="fi-FI" dirty="0">
                <a:solidFill>
                  <a:srgbClr val="00588E"/>
                </a:solidFill>
              </a:rPr>
              <a:t>Veneily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Vuokraveneet, </a:t>
            </a:r>
            <a:r>
              <a:rPr lang="fi-FI" dirty="0" err="1">
                <a:solidFill>
                  <a:srgbClr val="00588E"/>
                </a:solidFill>
              </a:rPr>
              <a:t>houseboatit</a:t>
            </a:r>
            <a:r>
              <a:rPr lang="fi-FI" dirty="0">
                <a:solidFill>
                  <a:srgbClr val="00588E"/>
                </a:solidFill>
              </a:rPr>
              <a:t>, hybridit ja sähkömoottorit</a:t>
            </a:r>
          </a:p>
          <a:p>
            <a:r>
              <a:rPr lang="fi-FI" dirty="0">
                <a:solidFill>
                  <a:srgbClr val="00588E"/>
                </a:solidFill>
              </a:rPr>
              <a:t>Liikunta- ja luontomatkailu 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Monipuoliset elämykset ja liikunnalliset aktiviteetit,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eksotiikka</a:t>
            </a:r>
          </a:p>
          <a:p>
            <a:r>
              <a:rPr lang="fi-FI" dirty="0">
                <a:solidFill>
                  <a:srgbClr val="00588E"/>
                </a:solidFill>
              </a:rPr>
              <a:t>Hyvinvointimatkailu 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Ruoka, elämäntapa, paikalliskulttuuri, erilaiset hoidot, </a:t>
            </a:r>
            <a:r>
              <a:rPr lang="fi-FI" dirty="0" err="1">
                <a:solidFill>
                  <a:srgbClr val="00588E"/>
                </a:solidFill>
              </a:rPr>
              <a:t>blue</a:t>
            </a:r>
            <a:r>
              <a:rPr lang="fi-FI" dirty="0">
                <a:solidFill>
                  <a:srgbClr val="00588E"/>
                </a:solidFill>
              </a:rPr>
              <a:t> </a:t>
            </a:r>
            <a:r>
              <a:rPr lang="fi-FI" dirty="0" err="1">
                <a:solidFill>
                  <a:srgbClr val="00588E"/>
                </a:solidFill>
              </a:rPr>
              <a:t>care</a:t>
            </a:r>
            <a:r>
              <a:rPr lang="fi-FI" dirty="0">
                <a:solidFill>
                  <a:srgbClr val="00588E"/>
                </a:solidFill>
              </a:rPr>
              <a:t>, tähtitaivas</a:t>
            </a:r>
          </a:p>
          <a:p>
            <a:r>
              <a:rPr lang="fi-FI" dirty="0">
                <a:solidFill>
                  <a:srgbClr val="00588E"/>
                </a:solidFill>
              </a:rPr>
              <a:t>Kulttuuri- ja perinnematkailu 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Moderni elämäntapa, perinteiset ja korkeatasoiset palvelut, ympärivuotiset luontoelämykset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38200" y="617696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endParaRPr lang="fi-FI" dirty="0"/>
          </a:p>
        </p:txBody>
      </p:sp>
      <p:pic>
        <p:nvPicPr>
          <p:cNvPr id="2050" name="Picture 2" descr="http://slowfinland.fi/wp-content/uploads/2017/08/houseboa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98" y="365125"/>
            <a:ext cx="3280402" cy="15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9998409" y="1958975"/>
            <a:ext cx="1355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hlinkClick r:id="rId3"/>
              </a:rPr>
              <a:t>Kuva: </a:t>
            </a:r>
            <a:r>
              <a:rPr lang="fi-FI" sz="1100" dirty="0" err="1">
                <a:hlinkClick r:id="rId3"/>
              </a:rPr>
              <a:t>Houseboat</a:t>
            </a:r>
            <a:endParaRPr lang="fi-FI" sz="11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5" y="2318247"/>
            <a:ext cx="2619375" cy="174307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734425" y="4061322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3"/>
                </a:solidFill>
                <a:hlinkClick r:id="rId5"/>
              </a:rPr>
              <a:t>Kuva: </a:t>
            </a:r>
            <a:r>
              <a:rPr lang="fi-FI" sz="1200" dirty="0" err="1">
                <a:solidFill>
                  <a:schemeClr val="accent3"/>
                </a:solidFill>
                <a:hlinkClick r:id="rId5"/>
              </a:rPr>
              <a:t>Saaristo-</a:t>
            </a:r>
            <a:r>
              <a:rPr lang="fi-FI" sz="1200" dirty="0">
                <a:solidFill>
                  <a:schemeClr val="accent3"/>
                </a:solidFill>
                <a:hlinkClick r:id="rId5"/>
              </a:rPr>
              <a:t> ja vesistömatkailun hyvät tuotteet- projektin loppuraportti</a:t>
            </a:r>
            <a:endParaRPr lang="fi-FI" sz="1200" dirty="0">
              <a:solidFill>
                <a:schemeClr val="accent3"/>
              </a:solidFill>
            </a:endParaRPr>
          </a:p>
        </p:txBody>
      </p:sp>
      <p:pic>
        <p:nvPicPr>
          <p:cNvPr id="8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06CF4F5-74E1-4D3C-9362-02E3C770D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0296" y="5860712"/>
            <a:ext cx="1692166" cy="6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Vesistömatkailu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50149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solidFill>
                  <a:srgbClr val="00588E"/>
                </a:solidFill>
              </a:rPr>
              <a:t>Suuret saarikohteet ja majakkamatkailu</a:t>
            </a:r>
          </a:p>
          <a:p>
            <a:r>
              <a:rPr lang="fi-FI" dirty="0">
                <a:solidFill>
                  <a:srgbClr val="00588E"/>
                </a:solidFill>
              </a:rPr>
              <a:t>Kalastusmatkailu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Suuri vesistön pinta-ala, monimuotoisuus, puhtaus,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suojaisat vesialueet, yksinkertaiset lupakäytännöt</a:t>
            </a:r>
          </a:p>
          <a:p>
            <a:r>
              <a:rPr lang="fi-FI" dirty="0">
                <a:solidFill>
                  <a:srgbClr val="00588E"/>
                </a:solidFill>
              </a:rPr>
              <a:t>Talviaktiviteetit 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Jääpeite tarjoavaa haastavan, mutta monipuolisen toimintaympäristön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Mahdollisuudet jopa kesää monipuolisempaan palvelutarjontaan</a:t>
            </a:r>
          </a:p>
          <a:p>
            <a:r>
              <a:rPr lang="fi-FI" dirty="0">
                <a:solidFill>
                  <a:srgbClr val="00588E"/>
                </a:solidFill>
              </a:rPr>
              <a:t>Tapahtumat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Hyvä keino herättää matkailijoiden ja paikallisten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mielenkiinto aluetta kohtaan</a:t>
            </a:r>
          </a:p>
          <a:p>
            <a:r>
              <a:rPr lang="fi-FI" dirty="0" err="1">
                <a:solidFill>
                  <a:srgbClr val="00588E"/>
                </a:solidFill>
              </a:rPr>
              <a:t>Reitistöt</a:t>
            </a:r>
            <a:r>
              <a:rPr lang="fi-FI" dirty="0">
                <a:solidFill>
                  <a:srgbClr val="00588E"/>
                </a:solidFill>
              </a:rPr>
              <a:t> 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Hyvä pohja vesistöalueiden tuotteistamiselle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Niin rengasreittejä kuin vesireittejäkin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38200" y="617696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endParaRPr lang="fi-FI" dirty="0"/>
          </a:p>
        </p:txBody>
      </p:sp>
      <p:pic>
        <p:nvPicPr>
          <p:cNvPr id="3074" name="Picture 2" descr="Pilkill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26" y="358664"/>
            <a:ext cx="2837597" cy="20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9499571" y="2424472"/>
            <a:ext cx="186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</a:rPr>
              <a:t>Kuva: </a:t>
            </a:r>
            <a:r>
              <a:rPr lang="fi-FI" sz="1400" dirty="0">
                <a:solidFill>
                  <a:schemeClr val="accent3"/>
                </a:solidFill>
                <a:hlinkClick r:id="rId3"/>
              </a:rPr>
              <a:t>kireitasiimoja.fi</a:t>
            </a:r>
            <a:endParaRPr lang="fi-FI" sz="1400" dirty="0">
              <a:solidFill>
                <a:schemeClr val="accent3"/>
              </a:solidFill>
            </a:endParaRPr>
          </a:p>
        </p:txBody>
      </p:sp>
      <p:pic>
        <p:nvPicPr>
          <p:cNvPr id="6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387A9B2-628A-4CA6-BFB4-B1299BA66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918" y="5860712"/>
            <a:ext cx="1692166" cy="6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238" y="215660"/>
            <a:ext cx="3018347" cy="506990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Matkailu Keski-Suomessa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36074"/>
            <a:ext cx="10515600" cy="5040889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00588E"/>
                </a:solidFill>
              </a:rPr>
              <a:t>Vahvuudet ja vetovoimatekijät: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Luonto, metsät, järvet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Tapahtumat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Sauna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Alvar Aalto</a:t>
            </a:r>
          </a:p>
          <a:p>
            <a:r>
              <a:rPr lang="fi-FI" dirty="0">
                <a:solidFill>
                  <a:srgbClr val="00588E"/>
                </a:solidFill>
              </a:rPr>
              <a:t>Vuonna 2015 matkailulla saatiin tuloja maakunnan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ulkopuolelta yli 300 miljoonaa euroa </a:t>
            </a:r>
          </a:p>
          <a:p>
            <a:r>
              <a:rPr lang="fi-FI" dirty="0">
                <a:solidFill>
                  <a:srgbClr val="00588E"/>
                </a:solidFill>
              </a:rPr>
              <a:t>Matkailun osuus Keski-Suomen bkt 2,4 %.</a:t>
            </a:r>
          </a:p>
          <a:p>
            <a:r>
              <a:rPr lang="fi-FI" dirty="0">
                <a:solidFill>
                  <a:srgbClr val="00588E"/>
                </a:solidFill>
              </a:rPr>
              <a:t>Välitön työllistävä vaikutus yli 2500 </a:t>
            </a:r>
            <a:r>
              <a:rPr lang="fi-FI" dirty="0" err="1">
                <a:solidFill>
                  <a:srgbClr val="00588E"/>
                </a:solidFill>
              </a:rPr>
              <a:t>htv</a:t>
            </a:r>
            <a:r>
              <a:rPr lang="fi-FI" dirty="0">
                <a:solidFill>
                  <a:srgbClr val="00588E"/>
                </a:solidFill>
              </a:rPr>
              <a:t> </a:t>
            </a:r>
          </a:p>
          <a:p>
            <a:r>
              <a:rPr lang="fi-FI" dirty="0">
                <a:solidFill>
                  <a:srgbClr val="00588E"/>
                </a:solidFill>
              </a:rPr>
              <a:t>Maakunnan matkailustrategia 2020 tavoitteena: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Kaksinkertaistaa kansainvälisten matkailijoiden määrä</a:t>
            </a:r>
          </a:p>
          <a:p>
            <a:pPr lvl="1"/>
            <a:r>
              <a:rPr lang="fi-FI" dirty="0">
                <a:solidFill>
                  <a:srgbClr val="00588E"/>
                </a:solidFill>
              </a:rPr>
              <a:t>Keski-Suomen markkinaosuuden kasvattaminen 6 %:sta 6,5 %iin.</a:t>
            </a:r>
          </a:p>
          <a:p>
            <a:r>
              <a:rPr lang="fi-FI" dirty="0">
                <a:solidFill>
                  <a:srgbClr val="00588E"/>
                </a:solidFill>
              </a:rPr>
              <a:t>Matkailulla on Keski-Suomessa paljon potentiaalia ja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vetovoimaa, mutta se vaatii kehittämistä ja </a:t>
            </a:r>
            <a:br>
              <a:rPr lang="fi-FI" dirty="0">
                <a:solidFill>
                  <a:srgbClr val="00588E"/>
                </a:solidFill>
              </a:rPr>
            </a:br>
            <a:r>
              <a:rPr lang="fi-FI" dirty="0">
                <a:solidFill>
                  <a:srgbClr val="00588E"/>
                </a:solidFill>
              </a:rPr>
              <a:t>kansainvälistä markkinointia</a:t>
            </a:r>
          </a:p>
        </p:txBody>
      </p:sp>
      <p:sp>
        <p:nvSpPr>
          <p:cNvPr id="5" name="Suorakulmio 4"/>
          <p:cNvSpPr/>
          <p:nvPr/>
        </p:nvSpPr>
        <p:spPr>
          <a:xfrm>
            <a:off x="838200" y="617696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endParaRPr lang="fi-FI" dirty="0"/>
          </a:p>
        </p:txBody>
      </p:sp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CACA8EC-15B9-4D84-B7BA-E82CE9FD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296" y="5860712"/>
            <a:ext cx="1692166" cy="6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Vesistömatkailu Keski-Suomessa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10615"/>
            <a:ext cx="10515600" cy="2119439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rgbClr val="00588E"/>
                </a:solidFill>
              </a:rPr>
              <a:t>Maakunnan koko matkailun kannalta vesistöillä on tärkeä merkitys</a:t>
            </a:r>
          </a:p>
          <a:p>
            <a:pPr lvl="1"/>
            <a:r>
              <a:rPr lang="fi-FI" sz="2000" dirty="0">
                <a:solidFill>
                  <a:srgbClr val="00588E"/>
                </a:solidFill>
              </a:rPr>
              <a:t>Erityisesti kesä- ja talviaktiviteeteissa maaseudun ja vesistöjen tarjoamia mahdollisuuksia hyödynnetään</a:t>
            </a:r>
          </a:p>
          <a:p>
            <a:pPr lvl="1"/>
            <a:r>
              <a:rPr lang="fi-FI" sz="2000" dirty="0">
                <a:solidFill>
                  <a:srgbClr val="00588E"/>
                </a:solidFill>
              </a:rPr>
              <a:t>Kesällä vesistöjä hyödynnetään selvästi talvea enemmän </a:t>
            </a:r>
          </a:p>
          <a:p>
            <a:r>
              <a:rPr lang="fi-FI" sz="2400" dirty="0">
                <a:solidFill>
                  <a:srgbClr val="00588E"/>
                </a:solidFill>
              </a:rPr>
              <a:t>Keski-Suomessa on vehmasta luontoa, rikkaita kalavesiä ja runsaita koskia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38200" y="617696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155935" y="3143148"/>
            <a:ext cx="61403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>
                <a:solidFill>
                  <a:srgbClr val="00588E"/>
                </a:solidFill>
              </a:rPr>
              <a:t>Tuotteistamisessa ja palveluiden </a:t>
            </a:r>
            <a:br>
              <a:rPr lang="fi-FI" sz="2200" dirty="0">
                <a:solidFill>
                  <a:srgbClr val="00588E"/>
                </a:solidFill>
              </a:rPr>
            </a:br>
            <a:r>
              <a:rPr lang="fi-FI" sz="2200" dirty="0">
                <a:solidFill>
                  <a:srgbClr val="00588E"/>
                </a:solidFill>
              </a:rPr>
              <a:t>kehittämisessä kannattaa panostaa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588E"/>
                </a:solidFill>
              </a:rPr>
              <a:t>Ympärivuotisuuteen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588E"/>
                </a:solidFill>
              </a:rPr>
              <a:t>Säänkestävyyteen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588E"/>
                </a:solidFill>
              </a:rPr>
              <a:t>Asenne säitä kohtaan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588E"/>
                </a:solidFill>
              </a:rPr>
              <a:t>Oikeat varusteet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200" dirty="0" err="1">
                <a:solidFill>
                  <a:srgbClr val="00588E"/>
                </a:solidFill>
              </a:rPr>
              <a:t>Off</a:t>
            </a:r>
            <a:r>
              <a:rPr lang="fi-FI" sz="2200" dirty="0">
                <a:solidFill>
                  <a:srgbClr val="00588E"/>
                </a:solidFill>
              </a:rPr>
              <a:t> </a:t>
            </a:r>
            <a:r>
              <a:rPr lang="fi-FI" sz="2200" dirty="0" err="1">
                <a:solidFill>
                  <a:srgbClr val="00588E"/>
                </a:solidFill>
              </a:rPr>
              <a:t>season</a:t>
            </a:r>
            <a:r>
              <a:rPr lang="fi-FI" sz="2200" dirty="0">
                <a:solidFill>
                  <a:srgbClr val="00588E"/>
                </a:solidFill>
              </a:rPr>
              <a:t>- aikojen kehittäminen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588E"/>
                </a:solidFill>
              </a:rPr>
              <a:t>”enemmän ja monipuolisempaa”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85" y="3637730"/>
            <a:ext cx="3875095" cy="2185414"/>
          </a:xfrm>
          <a:prstGeom prst="rect">
            <a:avLst/>
          </a:prstGeom>
        </p:spPr>
      </p:pic>
      <p:sp>
        <p:nvSpPr>
          <p:cNvPr id="7" name="Pyöristetty suorakulmio 6"/>
          <p:cNvSpPr/>
          <p:nvPr/>
        </p:nvSpPr>
        <p:spPr>
          <a:xfrm>
            <a:off x="4969223" y="3005941"/>
            <a:ext cx="5759355" cy="3154405"/>
          </a:xfrm>
          <a:prstGeom prst="roundRect">
            <a:avLst/>
          </a:prstGeom>
          <a:noFill/>
          <a:ln>
            <a:solidFill>
              <a:srgbClr val="E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962585" y="5846165"/>
            <a:ext cx="3745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  <a:hlinkClick r:id="rId3"/>
              </a:rPr>
              <a:t>Kuva: Lehtikuva</a:t>
            </a:r>
            <a:endParaRPr lang="fi-FI" sz="1400" dirty="0">
              <a:solidFill>
                <a:schemeClr val="accent3"/>
              </a:solidFill>
            </a:endParaRPr>
          </a:p>
        </p:txBody>
      </p:sp>
      <p:pic>
        <p:nvPicPr>
          <p:cNvPr id="10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D004B4C-AF63-4ECA-A069-B75A1BC0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351" y="6191390"/>
            <a:ext cx="1347111" cy="5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6007D"/>
                </a:solidFill>
              </a:rPr>
              <a:t>Vesistömatkailun tuotteistamisessa huomioitavaa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33055"/>
            <a:ext cx="10515600" cy="4943908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rgbClr val="00588E"/>
                </a:solidFill>
              </a:rPr>
              <a:t>Palveluiden, aktiviteettien, elämyksien ja kokemuksien luominen paikallisesta kulttuurista</a:t>
            </a:r>
          </a:p>
          <a:p>
            <a:r>
              <a:rPr lang="fi-FI" dirty="0">
                <a:solidFill>
                  <a:srgbClr val="00588E"/>
                </a:solidFill>
              </a:rPr>
              <a:t>Luonto voi olla pelottava </a:t>
            </a:r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 oikea palvelukokonaisuus tärkeää</a:t>
            </a:r>
          </a:p>
          <a:p>
            <a:pPr lvl="1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Tuotteistus, markkinointi, ostettavuus, ja saavutettavuus</a:t>
            </a:r>
          </a:p>
          <a:p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Paikallisuus ja perinteet </a:t>
            </a:r>
          </a:p>
          <a:p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Ympäristöystävällisyys ja ekologiset vaikutukset </a:t>
            </a:r>
          </a:p>
          <a:p>
            <a:pPr lvl="1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Luonnosta pidettävä huolta, muuten toimintaympäristö katoaa</a:t>
            </a:r>
          </a:p>
          <a:p>
            <a:pPr lvl="1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Erityisesti luontomatkailijat valveutuneita</a:t>
            </a:r>
          </a:p>
          <a:p>
            <a:pPr lvl="1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Tärkeää koko palveluketjussa</a:t>
            </a:r>
          </a:p>
          <a:p>
            <a:pPr lvl="2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Majoitus</a:t>
            </a:r>
          </a:p>
          <a:p>
            <a:pPr lvl="2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Ruoka ym.</a:t>
            </a:r>
          </a:p>
          <a:p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Hinnoittelu ja kannattavuus</a:t>
            </a:r>
          </a:p>
          <a:p>
            <a:pPr lvl="1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Omalle työlle laskettava arvo</a:t>
            </a:r>
          </a:p>
          <a:p>
            <a:pPr lvl="1"/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Jaksaminen</a:t>
            </a:r>
          </a:p>
          <a:p>
            <a:r>
              <a:rPr lang="fi-FI" dirty="0">
                <a:solidFill>
                  <a:srgbClr val="00588E"/>
                </a:solidFill>
                <a:sym typeface="Wingdings" panose="05000000000000000000" pitchFamily="2" charset="2"/>
              </a:rPr>
              <a:t> Asiakaspalvelu</a:t>
            </a:r>
          </a:p>
        </p:txBody>
      </p:sp>
      <p:sp>
        <p:nvSpPr>
          <p:cNvPr id="4" name="Suorakulmio 3"/>
          <p:cNvSpPr/>
          <p:nvPr/>
        </p:nvSpPr>
        <p:spPr>
          <a:xfrm>
            <a:off x="838200" y="6176963"/>
            <a:ext cx="223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endParaRPr lang="fi-FI" dirty="0"/>
          </a:p>
        </p:txBody>
      </p:sp>
      <p:pic>
        <p:nvPicPr>
          <p:cNvPr id="4098" name="Picture 2" descr="Kuvahaun tulos haulle suomalainen kulttuu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78" y="4247529"/>
            <a:ext cx="2825699" cy="15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565739" y="5845025"/>
            <a:ext cx="353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</a:rPr>
              <a:t> </a:t>
            </a:r>
            <a:r>
              <a:rPr lang="fi-FI" sz="1400" dirty="0">
                <a:solidFill>
                  <a:schemeClr val="accent3"/>
                </a:solidFill>
                <a:hlinkClick r:id="rId3"/>
              </a:rPr>
              <a:t>Kuva: Novasol.fi</a:t>
            </a:r>
            <a:endParaRPr lang="fi-FI" sz="1400" dirty="0">
              <a:solidFill>
                <a:schemeClr val="accent3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272" y="2367896"/>
            <a:ext cx="2493805" cy="15534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915833" y="3849392"/>
            <a:ext cx="282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  <a:hlinkClick r:id="rId5"/>
              </a:rPr>
              <a:t>Kuva: Suomi Finland </a:t>
            </a:r>
            <a:r>
              <a:rPr lang="fi-FI" sz="1400" dirty="0" err="1">
                <a:solidFill>
                  <a:schemeClr val="accent3"/>
                </a:solidFill>
                <a:hlinkClick r:id="rId5"/>
              </a:rPr>
              <a:t>Finlande</a:t>
            </a:r>
            <a:endParaRPr lang="fi-FI" sz="1400" dirty="0">
              <a:solidFill>
                <a:schemeClr val="accent3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811" y="4247529"/>
            <a:ext cx="2121753" cy="1591315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6173811" y="5879300"/>
            <a:ext cx="2142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3"/>
                </a:solidFill>
                <a:hlinkClick r:id="rId7"/>
              </a:rPr>
              <a:t>Kuva: Tumi1983</a:t>
            </a:r>
            <a:endParaRPr lang="fi-FI" sz="1400" dirty="0">
              <a:solidFill>
                <a:schemeClr val="accent3"/>
              </a:solidFill>
            </a:endParaRPr>
          </a:p>
        </p:txBody>
      </p:sp>
      <p:pic>
        <p:nvPicPr>
          <p:cNvPr id="10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F1CB4BE-8458-4B5C-845C-95F420BF2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1615" y="6177013"/>
            <a:ext cx="1347111" cy="5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818866" y="477672"/>
            <a:ext cx="6018662" cy="5863064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dirty="0" err="1">
                <a:solidFill>
                  <a:srgbClr val="E6007D"/>
                </a:solidFill>
              </a:rPr>
              <a:t>Saaristo-</a:t>
            </a:r>
            <a:r>
              <a:rPr lang="fi-FI" sz="2400" dirty="0">
                <a:solidFill>
                  <a:srgbClr val="E6007D"/>
                </a:solidFill>
              </a:rPr>
              <a:t> ja vesistömatkailun hyvät tuotteet-projektin loppuraportista poimittua</a:t>
            </a:r>
          </a:p>
          <a:p>
            <a:pPr marL="0" indent="0" algn="ctr">
              <a:buNone/>
            </a:pPr>
            <a:endParaRPr lang="fi-FI" i="1" dirty="0"/>
          </a:p>
          <a:p>
            <a:pPr marL="0" indent="0" algn="ctr">
              <a:buNone/>
            </a:pPr>
            <a:r>
              <a:rPr lang="fi-FI" i="1" dirty="0">
                <a:solidFill>
                  <a:srgbClr val="00588E"/>
                </a:solidFill>
              </a:rPr>
              <a:t>”Selvityksen aikana konkretisoitui myös se, että </a:t>
            </a:r>
            <a:br>
              <a:rPr lang="fi-FI" i="1" dirty="0">
                <a:solidFill>
                  <a:srgbClr val="00588E"/>
                </a:solidFill>
              </a:rPr>
            </a:br>
            <a:r>
              <a:rPr lang="fi-FI" i="1" dirty="0">
                <a:solidFill>
                  <a:srgbClr val="00588E"/>
                </a:solidFill>
              </a:rPr>
              <a:t>Suomen vesistöalueet kokonaisuutena </a:t>
            </a:r>
            <a:br>
              <a:rPr lang="fi-FI" i="1" dirty="0">
                <a:solidFill>
                  <a:srgbClr val="00588E"/>
                </a:solidFill>
              </a:rPr>
            </a:br>
            <a:r>
              <a:rPr lang="fi-FI" i="1" dirty="0">
                <a:solidFill>
                  <a:srgbClr val="00588E"/>
                </a:solidFill>
              </a:rPr>
              <a:t>ovat monimuotoisuudessaan jopa koko maailman kärkeä, </a:t>
            </a:r>
            <a:br>
              <a:rPr lang="fi-FI" i="1" dirty="0">
                <a:solidFill>
                  <a:srgbClr val="00588E"/>
                </a:solidFill>
              </a:rPr>
            </a:br>
            <a:r>
              <a:rPr lang="fi-FI" i="1" dirty="0">
                <a:solidFill>
                  <a:srgbClr val="00588E"/>
                </a:solidFill>
              </a:rPr>
              <a:t>ja niiden </a:t>
            </a:r>
            <a:r>
              <a:rPr lang="fi-FI" i="1" dirty="0" err="1">
                <a:solidFill>
                  <a:srgbClr val="00588E"/>
                </a:solidFill>
              </a:rPr>
              <a:t>matkailullisessa</a:t>
            </a:r>
            <a:r>
              <a:rPr lang="fi-FI" i="1" dirty="0">
                <a:solidFill>
                  <a:srgbClr val="00588E"/>
                </a:solidFill>
              </a:rPr>
              <a:t> kehittämisessä ei ole rajoja näkyvissä. </a:t>
            </a:r>
            <a:br>
              <a:rPr lang="fi-FI" i="1" dirty="0">
                <a:solidFill>
                  <a:srgbClr val="00588E"/>
                </a:solidFill>
              </a:rPr>
            </a:br>
            <a:r>
              <a:rPr lang="fi-FI" i="1" dirty="0">
                <a:solidFill>
                  <a:srgbClr val="00588E"/>
                </a:solidFill>
              </a:rPr>
              <a:t>Tarjolla on pelkästään mahdollisuuksia.”</a:t>
            </a:r>
          </a:p>
          <a:p>
            <a:pPr marL="0" indent="0" algn="ctr">
              <a:buNone/>
            </a:pPr>
            <a:endParaRPr lang="fi-FI" i="1" dirty="0">
              <a:solidFill>
                <a:srgbClr val="00588E"/>
              </a:solidFill>
            </a:endParaRPr>
          </a:p>
          <a:p>
            <a:pPr marL="0" indent="0" algn="ctr">
              <a:buNone/>
            </a:pPr>
            <a:endParaRPr lang="fi-FI" i="1" dirty="0"/>
          </a:p>
          <a:p>
            <a:pPr marL="0" indent="0" algn="ctr">
              <a:buNone/>
            </a:pPr>
            <a:endParaRPr lang="fi-FI" i="1" dirty="0"/>
          </a:p>
        </p:txBody>
      </p:sp>
      <p:sp>
        <p:nvSpPr>
          <p:cNvPr id="4" name="Suorakulmio 3"/>
          <p:cNvSpPr/>
          <p:nvPr/>
        </p:nvSpPr>
        <p:spPr>
          <a:xfrm>
            <a:off x="818866" y="634073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Aija Hytönen, JAMK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2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107CFE5-E6AA-46DF-AA19-9C2C7383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74" y="6148258"/>
            <a:ext cx="1347111" cy="5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982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40C4C9BC-169B-43AE-8A19-5CEF6B4B1E0E}" vid="{6E0A28A2-CE74-45BA-84AF-1DCB29AC0F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715</TotalTime>
  <Words>478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Teema1</vt:lpstr>
      <vt:lpstr>Vesistömatkailun mahdollisuudet pohjoisessa Keski-Suomessa</vt:lpstr>
      <vt:lpstr>Faktaa Suomesta</vt:lpstr>
      <vt:lpstr>Faktaa Suomesta</vt:lpstr>
      <vt:lpstr>Vesistömatkailu Suomessa</vt:lpstr>
      <vt:lpstr>Vesistömatkailu Suomessa</vt:lpstr>
      <vt:lpstr>Matkailu Keski-Suomessa</vt:lpstr>
      <vt:lpstr>Vesistömatkailu Keski-Suomessa</vt:lpstr>
      <vt:lpstr>Vesistömatkailun tuotteistamisessa huomioitavaa</vt:lpstr>
      <vt:lpstr>PowerPoint Presentation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Vesistömatkailun mahdollisuudet pohjoisessa Keski-Suomessa</dc:title>
  <dc:creator>Aija Hytönen</dc:creator>
  <cp:lastModifiedBy>Aija Hytönen</cp:lastModifiedBy>
  <cp:revision>136</cp:revision>
  <dcterms:created xsi:type="dcterms:W3CDTF">2019-10-19T08:34:31Z</dcterms:created>
  <dcterms:modified xsi:type="dcterms:W3CDTF">2019-10-21T13:11:52Z</dcterms:modified>
</cp:coreProperties>
</file>